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15" d="100"/>
          <a:sy n="115" d="100"/>
        </p:scale>
        <p:origin x="68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svg>
</file>

<file path=ppt/media/image3.png>
</file>

<file path=ppt/media/image4.jpg>
</file>

<file path=ppt/media/image5.jpg>
</file>

<file path=ppt/media/image6.jpe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009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Anecdotes: Fun highlights and tidbits from the year — the most used feature, the most liked social post, the most common request or question to support etc. Key learnings or takeaways to consider next year.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Anecdotes: Fun highlights and tidbits from the year — the most used feature, the most liked social post, the most common request or question to support etc. Key learnings or takeaways to consider next year.
</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Anecdotes: Fun highlights and tidbits from the year — the most used feature, the most liked social post, the most common request or question to support etc. Key learnings or takeaways to consider next year.
</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Anecdotes: Fun highlights and tidbits from the year — the most used feature, the most liked social post, the most common request or question to support etc. Key learnings or takeaways to consider next year.
</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F4B60C"/>
                </a:solidFill>
                <a:latin typeface="Calibri"/>
                <a:ea typeface="Calibri"/>
                <a:cs typeface="Calibri"/>
              </a:defRPr>
            </a:lvl1pPr>
          </a:lstStyle>
          <a:p>
            <a:pPr algn="l"/>
            <a:fld id="{F7021451-1387-4CA6-816F-3879F97B5CBC}" type="slidenum">
              <a:rPr lang="en-US" b="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F4B60C"/>
                </a:solidFill>
                <a:latin typeface="Calibri"/>
                <a:ea typeface="Calibri"/>
                <a:cs typeface="Calibri"/>
              </a:defRPr>
            </a:lvl1pPr>
          </a:lstStyle>
          <a:p>
            <a:pPr algn="l"/>
            <a:fld id="{F7021451-1387-4CA6-816F-3879F97B5CBC}" type="slidenum">
              <a:rPr lang="en-US" b="0"/>
              <a:t>‹#›</a:t>
            </a:fld>
            <a:endParaRPr lang="en-US"/>
          </a:p>
        </p:txBody>
      </p:sp>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6909b335-4e3d-4602-bb17-e3a1e8cf1065&amp;utm_term=PDF-PPTX-lastslide&amp;ad_group=control"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50631"/>
        </a:solidFill>
        <a:effectLst/>
      </p:bgPr>
    </p:bg>
    <p:spTree>
      <p:nvGrpSpPr>
        <p:cNvPr id="1" name=""/>
        <p:cNvGrpSpPr/>
        <p:nvPr/>
      </p:nvGrpSpPr>
      <p:grpSpPr>
        <a:xfrm>
          <a:off x="0" y="0"/>
          <a:ext cx="0" cy="0"/>
          <a:chOff x="0" y="0"/>
          <a:chExt cx="0" cy="0"/>
        </a:xfrm>
      </p:grpSpPr>
      <p:sp>
        <p:nvSpPr>
          <p:cNvPr id="3" name="Shape 0"/>
          <p:cNvSpPr/>
          <p:nvPr/>
        </p:nvSpPr>
        <p:spPr>
          <a:xfrm>
            <a:off x="1456077" y="13964"/>
            <a:ext cx="227558" cy="227558"/>
          </a:xfrm>
          <a:prstGeom prst="ellipse">
            <a:avLst/>
          </a:prstGeom>
          <a:solidFill>
            <a:srgbClr val="F5016A"/>
          </a:solidFill>
          <a:ln/>
        </p:spPr>
      </p:sp>
      <p:sp>
        <p:nvSpPr>
          <p:cNvPr id="4" name="Shape 1"/>
          <p:cNvSpPr/>
          <p:nvPr/>
        </p:nvSpPr>
        <p:spPr>
          <a:xfrm rot="20700000">
            <a:off x="800565" y="3558386"/>
            <a:ext cx="701539" cy="607632"/>
          </a:xfrm>
          <a:prstGeom prst="triangle">
            <a:avLst/>
          </a:prstGeom>
          <a:solidFill>
            <a:srgbClr val="F5016A"/>
          </a:solidFill>
          <a:ln/>
        </p:spPr>
      </p:sp>
      <p:sp>
        <p:nvSpPr>
          <p:cNvPr id="5" name="Shape 2"/>
          <p:cNvSpPr/>
          <p:nvPr/>
        </p:nvSpPr>
        <p:spPr>
          <a:xfrm rot="20100000">
            <a:off x="7704439" y="888617"/>
            <a:ext cx="501281" cy="501281"/>
          </a:xfrm>
          <a:prstGeom prst="roundRect">
            <a:avLst>
              <a:gd name="adj" fmla="val -182413"/>
            </a:avLst>
          </a:prstGeom>
          <a:solidFill>
            <a:srgbClr val="FFFFFF">
              <a:alpha val="0"/>
            </a:srgbClr>
          </a:solidFill>
          <a:ln w="42333">
            <a:solidFill>
              <a:srgbClr val="7E36E2"/>
            </a:solidFill>
            <a:prstDash val="solid"/>
          </a:ln>
        </p:spPr>
      </p:sp>
      <p:sp>
        <p:nvSpPr>
          <p:cNvPr id="6" name="Shape 3"/>
          <p:cNvSpPr/>
          <p:nvPr/>
        </p:nvSpPr>
        <p:spPr>
          <a:xfrm>
            <a:off x="7955080" y="199703"/>
            <a:ext cx="1047750" cy="1047750"/>
          </a:xfrm>
          <a:prstGeom prst="diamond">
            <a:avLst/>
          </a:prstGeom>
          <a:solidFill>
            <a:srgbClr val="05AACF"/>
          </a:solidFill>
          <a:ln/>
        </p:spPr>
      </p:sp>
      <p:sp>
        <p:nvSpPr>
          <p:cNvPr id="7" name="Shape 4"/>
          <p:cNvSpPr/>
          <p:nvPr/>
        </p:nvSpPr>
        <p:spPr>
          <a:xfrm rot="20400000">
            <a:off x="219735" y="4069978"/>
            <a:ext cx="1047750" cy="1047750"/>
          </a:xfrm>
          <a:prstGeom prst="diamond">
            <a:avLst/>
          </a:prstGeom>
          <a:solidFill>
            <a:srgbClr val="7E36E2"/>
          </a:solidFill>
          <a:ln/>
        </p:spPr>
      </p:sp>
      <p:sp>
        <p:nvSpPr>
          <p:cNvPr id="8" name="Shape 5"/>
          <p:cNvSpPr/>
          <p:nvPr/>
        </p:nvSpPr>
        <p:spPr>
          <a:xfrm>
            <a:off x="6942477" y="45380"/>
            <a:ext cx="1047750" cy="1047750"/>
          </a:xfrm>
          <a:prstGeom prst="ellipse">
            <a:avLst/>
          </a:prstGeom>
          <a:solidFill>
            <a:srgbClr val="F15108"/>
          </a:solidFill>
          <a:ln/>
        </p:spPr>
      </p:sp>
      <p:sp>
        <p:nvSpPr>
          <p:cNvPr id="9" name="Shape 6"/>
          <p:cNvSpPr/>
          <p:nvPr/>
        </p:nvSpPr>
        <p:spPr>
          <a:xfrm>
            <a:off x="25250" y="2944886"/>
            <a:ext cx="1211907" cy="1211907"/>
          </a:xfrm>
          <a:prstGeom prst="ellipse">
            <a:avLst/>
          </a:prstGeom>
          <a:solidFill>
            <a:srgbClr val="E5E7F0">
              <a:alpha val="0"/>
            </a:srgbClr>
          </a:solidFill>
          <a:ln w="42333">
            <a:solidFill>
              <a:srgbClr val="05AACF"/>
            </a:solidFill>
            <a:prstDash val="solid"/>
          </a:ln>
        </p:spPr>
      </p:sp>
      <p:sp>
        <p:nvSpPr>
          <p:cNvPr id="10" name="Text 7"/>
          <p:cNvSpPr/>
          <p:nvPr/>
        </p:nvSpPr>
        <p:spPr>
          <a:xfrm rot="1200000">
            <a:off x="973078" y="2763678"/>
            <a:ext cx="309447" cy="309447"/>
          </a:xfrm>
          <a:prstGeom prst="diamond">
            <a:avLst/>
          </a:prstGeom>
          <a:solidFill>
            <a:srgbClr val="F15108"/>
          </a:solidFill>
          <a:ln/>
        </p:spPr>
        <p:txBody>
          <a:bodyPr wrap="square" lIns="17192" tIns="36532" rIns="17192" bIns="36532" rtlCol="0" anchor="ctr"/>
          <a:lstStyle/>
          <a:p>
            <a:pPr algn="ctr">
              <a:lnSpc>
                <a:spcPts val="1313"/>
              </a:lnSpc>
            </a:pPr>
            <a:endParaRPr lang="en-US" sz="1050" dirty="0"/>
          </a:p>
        </p:txBody>
      </p:sp>
      <p:sp>
        <p:nvSpPr>
          <p:cNvPr id="11" name="Text 8"/>
          <p:cNvSpPr/>
          <p:nvPr/>
        </p:nvSpPr>
        <p:spPr>
          <a:xfrm rot="1200000">
            <a:off x="57429" y="377452"/>
            <a:ext cx="486050" cy="486050"/>
          </a:xfrm>
          <a:prstGeom prst="diamond">
            <a:avLst/>
          </a:prstGeom>
          <a:solidFill>
            <a:srgbClr val="05AACF"/>
          </a:solidFill>
          <a:ln/>
        </p:spPr>
        <p:txBody>
          <a:bodyPr wrap="square" lIns="27003" tIns="57381" rIns="27003" bIns="57381" rtlCol="0" anchor="ctr"/>
          <a:lstStyle/>
          <a:p>
            <a:pPr algn="ctr">
              <a:lnSpc>
                <a:spcPts val="1313"/>
              </a:lnSpc>
            </a:pPr>
            <a:endParaRPr lang="en-US" sz="1050" dirty="0"/>
          </a:p>
        </p:txBody>
      </p:sp>
      <p:sp>
        <p:nvSpPr>
          <p:cNvPr id="12" name="Shape 9"/>
          <p:cNvSpPr/>
          <p:nvPr/>
        </p:nvSpPr>
        <p:spPr>
          <a:xfrm rot="1500000">
            <a:off x="8082689" y="4180947"/>
            <a:ext cx="775920" cy="775920"/>
          </a:xfrm>
          <a:prstGeom prst="roundRect">
            <a:avLst>
              <a:gd name="adj" fmla="val -117847"/>
            </a:avLst>
          </a:prstGeom>
          <a:solidFill>
            <a:srgbClr val="FFFFFF">
              <a:alpha val="0"/>
            </a:srgbClr>
          </a:solidFill>
          <a:ln w="42333">
            <a:solidFill>
              <a:srgbClr val="F15108"/>
            </a:solidFill>
            <a:prstDash val="solid"/>
          </a:ln>
        </p:spPr>
      </p:sp>
      <p:sp>
        <p:nvSpPr>
          <p:cNvPr id="13" name="Text 10"/>
          <p:cNvSpPr/>
          <p:nvPr/>
        </p:nvSpPr>
        <p:spPr>
          <a:xfrm>
            <a:off x="1456077" y="364389"/>
            <a:ext cx="5486400" cy="1428750"/>
          </a:xfrm>
          <a:prstGeom prst="rect">
            <a:avLst/>
          </a:prstGeom>
          <a:noFill/>
          <a:ln/>
        </p:spPr>
        <p:txBody>
          <a:bodyPr wrap="square" lIns="0" tIns="0" rIns="0" bIns="0" rtlCol="0" anchor="t"/>
          <a:lstStyle/>
          <a:p>
            <a:pPr algn="l">
              <a:lnSpc>
                <a:spcPts val="11250"/>
              </a:lnSpc>
            </a:pPr>
            <a:r>
              <a:rPr lang="en-US" sz="4500" b="1" dirty="0">
                <a:solidFill>
                  <a:srgbClr val="F4B60C"/>
                </a:solidFill>
                <a:latin typeface="Helmet" pitchFamily="34" charset="0"/>
                <a:ea typeface="Helmet" pitchFamily="34" charset="-122"/>
                <a:cs typeface="Helmet" pitchFamily="34" charset="-120"/>
              </a:rPr>
              <a:t> The Environmental</a:t>
            </a:r>
            <a:endParaRPr lang="en-US" sz="15000" dirty="0"/>
          </a:p>
        </p:txBody>
      </p:sp>
      <p:sp>
        <p:nvSpPr>
          <p:cNvPr id="14" name="Text 11"/>
          <p:cNvSpPr/>
          <p:nvPr/>
        </p:nvSpPr>
        <p:spPr>
          <a:xfrm>
            <a:off x="2442745" y="832595"/>
            <a:ext cx="6400800" cy="1428750"/>
          </a:xfrm>
          <a:prstGeom prst="rect">
            <a:avLst/>
          </a:prstGeom>
          <a:noFill/>
          <a:ln/>
        </p:spPr>
        <p:txBody>
          <a:bodyPr wrap="square" lIns="0" tIns="0" rIns="0" bIns="0" rtlCol="0" anchor="t"/>
          <a:lstStyle/>
          <a:p>
            <a:pPr algn="l">
              <a:lnSpc>
                <a:spcPts val="11250"/>
              </a:lnSpc>
            </a:pPr>
            <a:r>
              <a:rPr lang="en-US" sz="4500" b="1" dirty="0">
                <a:solidFill>
                  <a:srgbClr val="F4B60C"/>
                </a:solidFill>
                <a:latin typeface="Helmet" pitchFamily="34" charset="0"/>
                <a:ea typeface="Helmet" pitchFamily="34" charset="-122"/>
                <a:cs typeface="Helmet" pitchFamily="34" charset="-120"/>
              </a:rPr>
              <a:t>Impact Dashboard</a:t>
            </a:r>
            <a:endParaRPr lang="en-US" sz="15000" dirty="0"/>
          </a:p>
        </p:txBody>
      </p:sp>
      <p:sp>
        <p:nvSpPr>
          <p:cNvPr id="15" name="Text 12"/>
          <p:cNvSpPr/>
          <p:nvPr/>
        </p:nvSpPr>
        <p:spPr>
          <a:xfrm>
            <a:off x="4218876" y="2180652"/>
            <a:ext cx="4572000" cy="857250"/>
          </a:xfrm>
          <a:prstGeom prst="rect">
            <a:avLst/>
          </a:prstGeom>
          <a:noFill/>
          <a:ln/>
        </p:spPr>
        <p:txBody>
          <a:bodyPr wrap="square" lIns="0" tIns="0" rIns="0" bIns="0" rtlCol="0" anchor="t"/>
          <a:lstStyle/>
          <a:p>
            <a:pPr algn="l">
              <a:lnSpc>
                <a:spcPts val="3375"/>
              </a:lnSpc>
            </a:pPr>
            <a:r>
              <a:rPr lang="en-US" sz="3000" b="0" i="1" dirty="0">
                <a:solidFill>
                  <a:srgbClr val="F4EFEB"/>
                </a:solidFill>
                <a:latin typeface="Migra" pitchFamily="34" charset="0"/>
                <a:ea typeface="Migra" pitchFamily="34" charset="-122"/>
                <a:cs typeface="Migra" pitchFamily="34" charset="-120"/>
              </a:rPr>
              <a:t>Green Gauge: Visualizing  Environmental Impact</a:t>
            </a:r>
            <a:endParaRPr lang="en-US" sz="4500" dirty="0"/>
          </a:p>
        </p:txBody>
      </p:sp>
      <p:sp>
        <p:nvSpPr>
          <p:cNvPr id="16" name="Text 13"/>
          <p:cNvSpPr/>
          <p:nvPr/>
        </p:nvSpPr>
        <p:spPr>
          <a:xfrm>
            <a:off x="4220671" y="3005364"/>
            <a:ext cx="3401325" cy="857250"/>
          </a:xfrm>
          <a:prstGeom prst="rect">
            <a:avLst/>
          </a:prstGeom>
          <a:noFill/>
          <a:ln/>
        </p:spPr>
        <p:txBody>
          <a:bodyPr wrap="square" lIns="0" tIns="0" rIns="0" bIns="0" rtlCol="0" anchor="t"/>
          <a:lstStyle/>
          <a:p>
            <a:pPr algn="l">
              <a:lnSpc>
                <a:spcPts val="1313"/>
              </a:lnSpc>
            </a:pPr>
            <a:endParaRPr lang="en-US" sz="1050" dirty="0"/>
          </a:p>
        </p:txBody>
      </p:sp>
      <p:pic>
        <p:nvPicPr>
          <p:cNvPr id="17" name="Image 0"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F4B60C"/>
                </a:solidFill>
                <a:latin typeface="Calibri"/>
                <a:ea typeface="Calibri"/>
                <a:cs typeface="Calibri"/>
              </a:defRPr>
            </a:lvl1pPr>
          </a:lstStyle>
          <a:p>
            <a:pPr algn="l"/>
            <a:fld id="{F7021451-1387-4CA6-816F-3879F97B5CBC}" type="slidenum">
              <a:rPr lang="en-US" b="0"/>
              <a:t>1</a:t>
            </a:fld>
            <a:endParaRPr lang="en-US"/>
          </a:p>
        </p:txBody>
      </p:sp>
      <p:sp>
        <p:nvSpPr>
          <p:cNvPr id="2" name="TextBox 1">
            <a:extLst>
              <a:ext uri="{FF2B5EF4-FFF2-40B4-BE49-F238E27FC236}">
                <a16:creationId xmlns:a16="http://schemas.microsoft.com/office/drawing/2014/main" id="{9E6E59D6-9FBC-4770-F01A-42DC423FD1CB}"/>
              </a:ext>
            </a:extLst>
          </p:cNvPr>
          <p:cNvSpPr txBox="1"/>
          <p:nvPr/>
        </p:nvSpPr>
        <p:spPr>
          <a:xfrm>
            <a:off x="4089862" y="3116713"/>
            <a:ext cx="3401325" cy="800219"/>
          </a:xfrm>
          <a:prstGeom prst="rect">
            <a:avLst/>
          </a:prstGeom>
          <a:noFill/>
        </p:spPr>
        <p:txBody>
          <a:bodyPr wrap="square" rtlCol="0">
            <a:spAutoFit/>
          </a:bodyPr>
          <a:lstStyle/>
          <a:p>
            <a:r>
              <a:rPr lang="en-US" dirty="0">
                <a:solidFill>
                  <a:schemeClr val="bg1"/>
                </a:solidFill>
              </a:rPr>
              <a:t>Team Members</a:t>
            </a:r>
          </a:p>
          <a:p>
            <a:pPr marL="342900" indent="-342900">
              <a:buAutoNum type="arabicParenR"/>
            </a:pPr>
            <a:r>
              <a:rPr lang="en-US" sz="1400" dirty="0">
                <a:solidFill>
                  <a:schemeClr val="bg1"/>
                </a:solidFill>
              </a:rPr>
              <a:t>Deeksha Singh</a:t>
            </a:r>
          </a:p>
          <a:p>
            <a:pPr marL="342900" indent="-342900">
              <a:buAutoNum type="arabicParenR"/>
            </a:pPr>
            <a:r>
              <a:rPr lang="en-US" sz="1400" dirty="0">
                <a:solidFill>
                  <a:schemeClr val="bg1"/>
                </a:solidFill>
              </a:rPr>
              <a:t>Jaanvi Saxena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4EFEB"/>
        </a:solidFill>
        <a:effectLst/>
      </p:bgPr>
    </p:bg>
    <p:spTree>
      <p:nvGrpSpPr>
        <p:cNvPr id="1" name=""/>
        <p:cNvGrpSpPr/>
        <p:nvPr/>
      </p:nvGrpSpPr>
      <p:grpSpPr>
        <a:xfrm>
          <a:off x="0" y="0"/>
          <a:ext cx="0" cy="0"/>
          <a:chOff x="0" y="0"/>
          <a:chExt cx="0" cy="0"/>
        </a:xfrm>
      </p:grpSpPr>
      <p:pic>
        <p:nvPicPr>
          <p:cNvPr id="3" name="Image 0" descr="https://pitch-assets-ccb95893-de3f-4266-973c-20049231b248.s3.eu-west-1.amazonaws.com/e9d6b760-c5be-4777-a33e-87c88538421c?pitch-bytes=2040452&amp;pitch-content-type=image%2Fpng"/>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Lst>
          </a:blip>
          <a:srcRect t="18552" b="1932"/>
          <a:stretch/>
        </p:blipFill>
        <p:spPr>
          <a:xfrm>
            <a:off x="0" y="0"/>
            <a:ext cx="9144000" cy="5139997"/>
          </a:xfrm>
          <a:prstGeom prst="rect">
            <a:avLst/>
          </a:prstGeom>
        </p:spPr>
      </p:pic>
      <p:sp>
        <p:nvSpPr>
          <p:cNvPr id="5" name="Shape 1"/>
          <p:cNvSpPr/>
          <p:nvPr/>
        </p:nvSpPr>
        <p:spPr>
          <a:xfrm>
            <a:off x="4617844" y="4049640"/>
            <a:ext cx="105533" cy="91407"/>
          </a:xfrm>
          <a:prstGeom prst="triangle">
            <a:avLst/>
          </a:prstGeom>
          <a:solidFill>
            <a:srgbClr val="7E36E2"/>
          </a:solidFill>
          <a:ln/>
        </p:spPr>
      </p:sp>
      <p:sp>
        <p:nvSpPr>
          <p:cNvPr id="6" name="Shape 2"/>
          <p:cNvSpPr/>
          <p:nvPr/>
        </p:nvSpPr>
        <p:spPr>
          <a:xfrm rot="10800000">
            <a:off x="4617844" y="4141156"/>
            <a:ext cx="105533" cy="91407"/>
          </a:xfrm>
          <a:prstGeom prst="triangle">
            <a:avLst/>
          </a:prstGeom>
          <a:solidFill>
            <a:srgbClr val="7E36E2"/>
          </a:solidFill>
          <a:ln/>
        </p:spPr>
      </p:sp>
      <p:sp>
        <p:nvSpPr>
          <p:cNvPr id="7" name="Shape 3"/>
          <p:cNvSpPr/>
          <p:nvPr/>
        </p:nvSpPr>
        <p:spPr>
          <a:xfrm rot="5400000">
            <a:off x="4663951" y="4099240"/>
            <a:ext cx="105533" cy="91407"/>
          </a:xfrm>
          <a:prstGeom prst="triangle">
            <a:avLst/>
          </a:prstGeom>
          <a:solidFill>
            <a:srgbClr val="7E36E2"/>
          </a:solidFill>
          <a:ln/>
        </p:spPr>
      </p:sp>
      <p:sp>
        <p:nvSpPr>
          <p:cNvPr id="8" name="Text 4"/>
          <p:cNvSpPr/>
          <p:nvPr/>
        </p:nvSpPr>
        <p:spPr>
          <a:xfrm rot="16200000">
            <a:off x="4572435" y="4099240"/>
            <a:ext cx="105533" cy="91407"/>
          </a:xfrm>
          <a:prstGeom prst="triangle">
            <a:avLst/>
          </a:prstGeom>
          <a:solidFill>
            <a:srgbClr val="7E36E2"/>
          </a:solidFill>
          <a:ln/>
        </p:spPr>
        <p:txBody>
          <a:bodyPr wrap="square" lIns="5863" tIns="10791" rIns="5863" bIns="10791" rtlCol="0" anchor="ctr"/>
          <a:lstStyle/>
          <a:p>
            <a:pPr algn="ctr">
              <a:lnSpc>
                <a:spcPts val="1313"/>
              </a:lnSpc>
            </a:pPr>
            <a:endParaRPr lang="en-US" sz="1050" dirty="0"/>
          </a:p>
        </p:txBody>
      </p:sp>
      <p:pic>
        <p:nvPicPr>
          <p:cNvPr id="11" name="Image 1" descr="https://pitch-assets-ccb95893-de3f-4266-973c-20049231b248.s3.eu-west-1.amazonaws.com/try-pitch-pdf-export-logo.svg">
            <a:hlinkClick r:id="rId5"/>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2</a:t>
            </a:fld>
            <a:endParaRPr lang="en-US"/>
          </a:p>
        </p:txBody>
      </p:sp>
      <p:sp>
        <p:nvSpPr>
          <p:cNvPr id="2" name="TextBox 1">
            <a:extLst>
              <a:ext uri="{FF2B5EF4-FFF2-40B4-BE49-F238E27FC236}">
                <a16:creationId xmlns:a16="http://schemas.microsoft.com/office/drawing/2014/main" id="{24FF1A81-5819-2E60-F87E-0062E3CB0CF6}"/>
              </a:ext>
            </a:extLst>
          </p:cNvPr>
          <p:cNvSpPr txBox="1"/>
          <p:nvPr/>
        </p:nvSpPr>
        <p:spPr>
          <a:xfrm>
            <a:off x="2375731" y="675118"/>
            <a:ext cx="4794190" cy="707886"/>
          </a:xfrm>
          <a:prstGeom prst="rect">
            <a:avLst/>
          </a:prstGeom>
          <a:noFill/>
        </p:spPr>
        <p:txBody>
          <a:bodyPr wrap="square" rtlCol="0">
            <a:spAutoFit/>
          </a:bodyPr>
          <a:lstStyle/>
          <a:p>
            <a:pPr algn="ctr"/>
            <a:r>
              <a:rPr lang="en-US" sz="4000" dirty="0">
                <a:solidFill>
                  <a:schemeClr val="bg1"/>
                </a:solidFill>
                <a:latin typeface="Britannic Bold" panose="020B0903060703020204" pitchFamily="34" charset="0"/>
              </a:rPr>
              <a:t>Problem</a:t>
            </a:r>
          </a:p>
        </p:txBody>
      </p:sp>
      <p:sp>
        <p:nvSpPr>
          <p:cNvPr id="12" name="TextBox 11">
            <a:extLst>
              <a:ext uri="{FF2B5EF4-FFF2-40B4-BE49-F238E27FC236}">
                <a16:creationId xmlns:a16="http://schemas.microsoft.com/office/drawing/2014/main" id="{9B3DA4CC-36E1-7636-BABB-35A1B9A15151}"/>
              </a:ext>
            </a:extLst>
          </p:cNvPr>
          <p:cNvSpPr txBox="1"/>
          <p:nvPr/>
        </p:nvSpPr>
        <p:spPr>
          <a:xfrm>
            <a:off x="1316052" y="1760434"/>
            <a:ext cx="6631537" cy="2031325"/>
          </a:xfrm>
          <a:prstGeom prst="rect">
            <a:avLst/>
          </a:prstGeom>
          <a:noFill/>
        </p:spPr>
        <p:txBody>
          <a:bodyPr wrap="square" rtlCol="0">
            <a:spAutoFit/>
          </a:bodyPr>
          <a:lstStyle/>
          <a:p>
            <a:pPr marL="342900" indent="-342900">
              <a:buAutoNum type="arabicParenR"/>
            </a:pPr>
            <a:r>
              <a:rPr lang="en-US" dirty="0">
                <a:solidFill>
                  <a:schemeClr val="bg1"/>
                </a:solidFill>
              </a:rPr>
              <a:t>Environmental Pollution is growing day by day which is impacting our quality of life as well as compelling us to take measures to prevent and conserve our valuable nature and it’s resources.</a:t>
            </a:r>
          </a:p>
          <a:p>
            <a:pPr marL="342900" indent="-342900">
              <a:buAutoNum type="arabicParenR"/>
            </a:pPr>
            <a:endParaRPr lang="en-US" dirty="0">
              <a:solidFill>
                <a:schemeClr val="bg1"/>
              </a:solidFill>
            </a:endParaRPr>
          </a:p>
          <a:p>
            <a:pPr marL="342900" indent="-342900">
              <a:buAutoNum type="arabicParenR"/>
            </a:pPr>
            <a:r>
              <a:rPr lang="en-US" dirty="0">
                <a:solidFill>
                  <a:schemeClr val="bg1"/>
                </a:solidFill>
              </a:rPr>
              <a:t>Every Individual is required to take significant steps towards the protection and conservation to save the resources from getting depleted .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4EFEB"/>
        </a:solidFill>
        <a:effectLst/>
      </p:bgPr>
    </p:bg>
    <p:spTree>
      <p:nvGrpSpPr>
        <p:cNvPr id="1" name=""/>
        <p:cNvGrpSpPr/>
        <p:nvPr/>
      </p:nvGrpSpPr>
      <p:grpSpPr>
        <a:xfrm>
          <a:off x="0" y="0"/>
          <a:ext cx="0" cy="0"/>
          <a:chOff x="0" y="0"/>
          <a:chExt cx="0" cy="0"/>
        </a:xfrm>
      </p:grpSpPr>
      <p:sp>
        <p:nvSpPr>
          <p:cNvPr id="3" name="Text 0"/>
          <p:cNvSpPr/>
          <p:nvPr/>
        </p:nvSpPr>
        <p:spPr>
          <a:xfrm>
            <a:off x="333343" y="1498085"/>
            <a:ext cx="6614375" cy="2930293"/>
          </a:xfrm>
          <a:prstGeom prst="roundRect">
            <a:avLst>
              <a:gd name="adj" fmla="val 9600"/>
            </a:avLst>
          </a:prstGeom>
          <a:ln/>
        </p:spPr>
        <p:style>
          <a:lnRef idx="2">
            <a:schemeClr val="accent6"/>
          </a:lnRef>
          <a:fillRef idx="1">
            <a:schemeClr val="lt1"/>
          </a:fillRef>
          <a:effectRef idx="0">
            <a:schemeClr val="accent6"/>
          </a:effectRef>
          <a:fontRef idx="minor">
            <a:schemeClr val="dk1"/>
          </a:fontRef>
        </p:style>
        <p:txBody>
          <a:bodyPr wrap="square" lIns="367465" tIns="345937" rIns="367465" bIns="345937" rtlCol="0" anchor="t"/>
          <a:lstStyle/>
          <a:p>
            <a:pPr algn="ctr">
              <a:lnSpc>
                <a:spcPts val="1313"/>
              </a:lnSpc>
            </a:pPr>
            <a:endParaRPr lang="en-US" sz="1050" dirty="0"/>
          </a:p>
        </p:txBody>
      </p:sp>
      <p:sp>
        <p:nvSpPr>
          <p:cNvPr id="4" name="Text 1"/>
          <p:cNvSpPr/>
          <p:nvPr/>
        </p:nvSpPr>
        <p:spPr>
          <a:xfrm>
            <a:off x="443816" y="1654937"/>
            <a:ext cx="3888540" cy="576817"/>
          </a:xfrm>
          <a:prstGeom prst="rect">
            <a:avLst/>
          </a:prstGeom>
          <a:noFill/>
          <a:ln/>
        </p:spPr>
        <p:txBody>
          <a:bodyPr wrap="square" lIns="0" tIns="0" rIns="0" bIns="0" rtlCol="0" anchor="t"/>
          <a:lstStyle/>
          <a:p>
            <a:pPr algn="l">
              <a:lnSpc>
                <a:spcPts val="1920"/>
              </a:lnSpc>
            </a:pPr>
            <a:r>
              <a:rPr lang="en-US" sz="2400" b="0" dirty="0">
                <a:solidFill>
                  <a:srgbClr val="050631"/>
                </a:solidFill>
                <a:latin typeface="Helmet" pitchFamily="34" charset="0"/>
                <a:ea typeface="Helmet" pitchFamily="34" charset="-122"/>
                <a:cs typeface="Helmet" pitchFamily="34" charset="-120"/>
              </a:rPr>
              <a:t>Our Environmental Impact Dashboard</a:t>
            </a:r>
          </a:p>
          <a:p>
            <a:pPr algn="l">
              <a:lnSpc>
                <a:spcPts val="1920"/>
              </a:lnSpc>
            </a:pPr>
            <a:endParaRPr lang="en-US" sz="2400" dirty="0">
              <a:solidFill>
                <a:srgbClr val="050631"/>
              </a:solidFill>
              <a:latin typeface="Helmet" pitchFamily="34" charset="0"/>
              <a:ea typeface="Helmet" pitchFamily="34" charset="-122"/>
            </a:endParaRPr>
          </a:p>
          <a:p>
            <a:pPr algn="l">
              <a:lnSpc>
                <a:spcPts val="1920"/>
              </a:lnSpc>
            </a:pPr>
            <a:endParaRPr lang="en-US" sz="2400" dirty="0"/>
          </a:p>
        </p:txBody>
      </p:sp>
      <p:sp>
        <p:nvSpPr>
          <p:cNvPr id="5" name="Text 2"/>
          <p:cNvSpPr/>
          <p:nvPr/>
        </p:nvSpPr>
        <p:spPr>
          <a:xfrm>
            <a:off x="674684" y="2510097"/>
            <a:ext cx="4572000" cy="1143000"/>
          </a:xfrm>
          <a:prstGeom prst="rect">
            <a:avLst/>
          </a:prstGeom>
          <a:noFill/>
          <a:ln/>
        </p:spPr>
        <p:txBody>
          <a:bodyPr wrap="square" lIns="0" tIns="0" rIns="0" bIns="0" rtlCol="0" anchor="t"/>
          <a:lstStyle/>
          <a:p>
            <a:pPr marL="190500" indent="-190500" algn="l">
              <a:lnSpc>
                <a:spcPts val="1500"/>
              </a:lnSpc>
              <a:buSzPct val="100000"/>
              <a:buChar char="•"/>
            </a:pPr>
            <a:endParaRPr lang="en-US" sz="1050" dirty="0"/>
          </a:p>
        </p:txBody>
      </p:sp>
      <p:sp>
        <p:nvSpPr>
          <p:cNvPr id="6" name="Shape 3"/>
          <p:cNvSpPr/>
          <p:nvPr/>
        </p:nvSpPr>
        <p:spPr>
          <a:xfrm rot="20100000">
            <a:off x="118691" y="3914506"/>
            <a:ext cx="721684" cy="721684"/>
          </a:xfrm>
          <a:prstGeom prst="roundRect">
            <a:avLst>
              <a:gd name="adj" fmla="val -126704"/>
            </a:avLst>
          </a:prstGeom>
          <a:solidFill>
            <a:srgbClr val="FFFFFF">
              <a:alpha val="0"/>
            </a:srgbClr>
          </a:solidFill>
          <a:ln w="21167">
            <a:solidFill>
              <a:srgbClr val="F15108"/>
            </a:solidFill>
            <a:prstDash val="solid"/>
          </a:ln>
        </p:spPr>
        <p:txBody>
          <a:bodyPr/>
          <a:lstStyle/>
          <a:p>
            <a:endParaRPr lang="en-US" dirty="0"/>
          </a:p>
        </p:txBody>
      </p:sp>
      <p:sp>
        <p:nvSpPr>
          <p:cNvPr id="7" name="Shape 4"/>
          <p:cNvSpPr/>
          <p:nvPr/>
        </p:nvSpPr>
        <p:spPr>
          <a:xfrm rot="5699747">
            <a:off x="90318" y="4372741"/>
            <a:ext cx="486050" cy="486050"/>
          </a:xfrm>
          <a:prstGeom prst="diamond">
            <a:avLst/>
          </a:prstGeom>
          <a:solidFill>
            <a:srgbClr val="05AACF"/>
          </a:solidFill>
          <a:ln/>
        </p:spPr>
      </p:sp>
      <p:sp>
        <p:nvSpPr>
          <p:cNvPr id="8" name="Text 5"/>
          <p:cNvSpPr/>
          <p:nvPr/>
        </p:nvSpPr>
        <p:spPr>
          <a:xfrm>
            <a:off x="476249" y="476250"/>
            <a:ext cx="4847781" cy="361238"/>
          </a:xfrm>
          <a:prstGeom prst="rect">
            <a:avLst/>
          </a:prstGeom>
          <a:noFill/>
          <a:ln/>
        </p:spPr>
        <p:txBody>
          <a:bodyPr wrap="square" lIns="0" tIns="0" rIns="0" bIns="0" rtlCol="0" anchor="t"/>
          <a:lstStyle/>
          <a:p>
            <a:pPr algn="l">
              <a:lnSpc>
                <a:spcPts val="1013"/>
              </a:lnSpc>
            </a:pPr>
            <a:r>
              <a:rPr lang="en-US" sz="2800" b="1" dirty="0">
                <a:solidFill>
                  <a:srgbClr val="050631"/>
                </a:solidFill>
                <a:latin typeface="Britannic Bold" panose="020B0903060703020204" pitchFamily="34" charset="0"/>
                <a:ea typeface="Helmet" pitchFamily="34" charset="-122"/>
                <a:cs typeface="Helmet" pitchFamily="34" charset="-120"/>
              </a:rPr>
              <a:t>The Solution: Green Gauge</a:t>
            </a:r>
            <a:endParaRPr lang="en-US" sz="2800" dirty="0">
              <a:latin typeface="Britannic Bold" panose="020B0903060703020204" pitchFamily="34" charset="0"/>
            </a:endParaRPr>
          </a:p>
        </p:txBody>
      </p:sp>
      <p:pic>
        <p:nvPicPr>
          <p:cNvPr id="10" name="Image 1"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3</a:t>
            </a:fld>
            <a:endParaRPr lang="en-US"/>
          </a:p>
        </p:txBody>
      </p:sp>
      <p:pic>
        <p:nvPicPr>
          <p:cNvPr id="15" name="Picture 14">
            <a:extLst>
              <a:ext uri="{FF2B5EF4-FFF2-40B4-BE49-F238E27FC236}">
                <a16:creationId xmlns:a16="http://schemas.microsoft.com/office/drawing/2014/main" id="{11D351C2-D5C9-0436-9CA0-D38E2EB7AD0E}"/>
              </a:ext>
            </a:extLst>
          </p:cNvPr>
          <p:cNvPicPr>
            <a:picLocks noChangeAspect="1"/>
          </p:cNvPicPr>
          <p:nvPr/>
        </p:nvPicPr>
        <p:blipFill>
          <a:blip r:embed="rId6"/>
          <a:stretch>
            <a:fillRect/>
          </a:stretch>
        </p:blipFill>
        <p:spPr>
          <a:xfrm>
            <a:off x="4811645" y="476250"/>
            <a:ext cx="4332356" cy="4278630"/>
          </a:xfrm>
          <a:prstGeom prst="rect">
            <a:avLst/>
          </a:prstGeom>
        </p:spPr>
      </p:pic>
      <p:sp>
        <p:nvSpPr>
          <p:cNvPr id="16" name="TextBox 15">
            <a:extLst>
              <a:ext uri="{FF2B5EF4-FFF2-40B4-BE49-F238E27FC236}">
                <a16:creationId xmlns:a16="http://schemas.microsoft.com/office/drawing/2014/main" id="{E890A85C-1791-5BB1-F3C2-5BF5B6B5E510}"/>
              </a:ext>
            </a:extLst>
          </p:cNvPr>
          <p:cNvSpPr txBox="1"/>
          <p:nvPr/>
        </p:nvSpPr>
        <p:spPr>
          <a:xfrm>
            <a:off x="476249" y="2269114"/>
            <a:ext cx="3975392" cy="1815882"/>
          </a:xfrm>
          <a:prstGeom prst="rect">
            <a:avLst/>
          </a:prstGeom>
          <a:noFill/>
        </p:spPr>
        <p:txBody>
          <a:bodyPr wrap="square" rtlCol="0">
            <a:spAutoFit/>
          </a:bodyPr>
          <a:lstStyle/>
          <a:p>
            <a:pPr marL="342900" indent="-342900">
              <a:buAutoNum type="arabicParenR"/>
            </a:pPr>
            <a:r>
              <a:rPr lang="en-US" sz="1400" dirty="0"/>
              <a:t>Our Dashboard serves complex environmental parameters into  easy to understand charts.</a:t>
            </a:r>
          </a:p>
          <a:p>
            <a:pPr marL="342900" indent="-342900">
              <a:buAutoNum type="arabicParenR"/>
            </a:pPr>
            <a:endParaRPr lang="en-US" sz="1400" dirty="0"/>
          </a:p>
          <a:p>
            <a:pPr marL="342900" indent="-342900">
              <a:buAutoNum type="arabicParenR"/>
            </a:pPr>
            <a:r>
              <a:rPr lang="en-US" sz="1400" dirty="0"/>
              <a:t>Individuals often lack the data to understand their impact, hence catering to the need.</a:t>
            </a:r>
          </a:p>
          <a:p>
            <a:pPr marL="342900" indent="-342900">
              <a:buAutoNum type="arabicParenR"/>
            </a:pPr>
            <a:endParaRPr lang="en-US" sz="1400" dirty="0"/>
          </a:p>
          <a:p>
            <a:pPr marL="342900" indent="-342900">
              <a:buAutoNum type="arabicParenR"/>
            </a:pPr>
            <a:r>
              <a:rPr lang="en-US" sz="1400" dirty="0"/>
              <a:t>Different Parameters are showcased to provide a diverse view of the scenario.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4EFEB"/>
        </a:solidFill>
        <a:effectLst/>
      </p:bgPr>
    </p:bg>
    <p:spTree>
      <p:nvGrpSpPr>
        <p:cNvPr id="1" name=""/>
        <p:cNvGrpSpPr/>
        <p:nvPr/>
      </p:nvGrpSpPr>
      <p:grpSpPr>
        <a:xfrm>
          <a:off x="0" y="0"/>
          <a:ext cx="0" cy="0"/>
          <a:chOff x="0" y="0"/>
          <a:chExt cx="0" cy="0"/>
        </a:xfrm>
      </p:grpSpPr>
      <p:sp>
        <p:nvSpPr>
          <p:cNvPr id="4" name="Text 0"/>
          <p:cNvSpPr/>
          <p:nvPr/>
        </p:nvSpPr>
        <p:spPr>
          <a:xfrm>
            <a:off x="476250" y="476250"/>
            <a:ext cx="1828800" cy="128588"/>
          </a:xfrm>
          <a:prstGeom prst="rect">
            <a:avLst/>
          </a:prstGeom>
          <a:noFill/>
          <a:ln/>
        </p:spPr>
        <p:txBody>
          <a:bodyPr wrap="square" lIns="0" tIns="0" rIns="0" bIns="0" rtlCol="0" anchor="t"/>
          <a:lstStyle/>
          <a:p>
            <a:pPr algn="l">
              <a:lnSpc>
                <a:spcPts val="1013"/>
              </a:lnSpc>
            </a:pPr>
            <a:r>
              <a:rPr lang="en-US" sz="2400" b="1" dirty="0">
                <a:solidFill>
                  <a:srgbClr val="050631"/>
                </a:solidFill>
                <a:latin typeface="Britannic Bold" panose="020B0903060703020204" pitchFamily="34" charset="0"/>
                <a:ea typeface="Helmet" pitchFamily="34" charset="-122"/>
              </a:rPr>
              <a:t>How it works</a:t>
            </a:r>
            <a:endParaRPr lang="en-US" sz="2400" dirty="0">
              <a:latin typeface="Britannic Bold" panose="020B0903060703020204" pitchFamily="34" charset="0"/>
            </a:endParaRPr>
          </a:p>
        </p:txBody>
      </p:sp>
      <p:sp>
        <p:nvSpPr>
          <p:cNvPr id="5" name="Text 1"/>
          <p:cNvSpPr/>
          <p:nvPr/>
        </p:nvSpPr>
        <p:spPr>
          <a:xfrm>
            <a:off x="211174" y="1849447"/>
            <a:ext cx="4572000" cy="1404938"/>
          </a:xfrm>
          <a:prstGeom prst="rect">
            <a:avLst/>
          </a:prstGeom>
          <a:noFill/>
          <a:ln/>
        </p:spPr>
        <p:txBody>
          <a:bodyPr wrap="square" lIns="0" tIns="0" rIns="0" bIns="0" rtlCol="0" anchor="t"/>
          <a:lstStyle/>
          <a:p>
            <a:pPr marL="190500" indent="-190500" algn="l">
              <a:lnSpc>
                <a:spcPts val="1688"/>
              </a:lnSpc>
              <a:buSzPct val="100000"/>
              <a:buChar char="•"/>
            </a:pPr>
            <a:r>
              <a:rPr lang="en-US" sz="1400" b="0" kern="0" spc="12" dirty="0">
                <a:latin typeface="+mj-lt"/>
                <a:ea typeface="Helmet" pitchFamily="34" charset="-122"/>
                <a:cs typeface="Arial" panose="020B0604020202020204" pitchFamily="34" charset="0"/>
              </a:rPr>
              <a:t>User-friendly interface allows for easy visualization</a:t>
            </a:r>
            <a:r>
              <a:rPr lang="en-US" sz="1400" kern="0" spc="12" dirty="0">
                <a:latin typeface="+mj-lt"/>
                <a:ea typeface="Helmet" pitchFamily="34" charset="-122"/>
                <a:cs typeface="Arial" panose="020B0604020202020204" pitchFamily="34" charset="0"/>
              </a:rPr>
              <a:t> with colorful charts</a:t>
            </a:r>
            <a:r>
              <a:rPr lang="en-US" sz="1400" b="0" kern="0" spc="12" dirty="0">
                <a:latin typeface="+mj-lt"/>
                <a:ea typeface="Helmet" pitchFamily="34" charset="-122"/>
                <a:cs typeface="Arial" panose="020B0604020202020204" pitchFamily="34" charset="0"/>
              </a:rPr>
              <a:t>.</a:t>
            </a:r>
            <a:endParaRPr lang="en-US" sz="1050" dirty="0">
              <a:latin typeface="+mj-lt"/>
              <a:cs typeface="Arial" panose="020B0604020202020204" pitchFamily="34" charset="0"/>
            </a:endParaRPr>
          </a:p>
          <a:p>
            <a:pPr algn="l">
              <a:lnSpc>
                <a:spcPts val="1313"/>
              </a:lnSpc>
            </a:pPr>
            <a:endParaRPr lang="en-US" sz="1050" dirty="0">
              <a:latin typeface="+mj-lt"/>
              <a:cs typeface="Arial" panose="020B0604020202020204" pitchFamily="34" charset="0"/>
            </a:endParaRPr>
          </a:p>
          <a:p>
            <a:pPr marL="190500" indent="-190500" algn="l">
              <a:lnSpc>
                <a:spcPts val="1688"/>
              </a:lnSpc>
              <a:buSzPct val="100000"/>
              <a:buChar char="•"/>
            </a:pPr>
            <a:r>
              <a:rPr lang="en-US" sz="1400" b="0" kern="0" spc="12" dirty="0">
                <a:latin typeface="+mj-lt"/>
                <a:ea typeface="Helmet" pitchFamily="34" charset="-122"/>
                <a:cs typeface="Arial" panose="020B0604020202020204" pitchFamily="34" charset="0"/>
              </a:rPr>
              <a:t>Tracks a variety of environmental factors: AQI, Deforestation, waste generation</a:t>
            </a:r>
            <a:endParaRPr lang="en-US" sz="1050" dirty="0">
              <a:latin typeface="+mj-lt"/>
              <a:cs typeface="Arial" panose="020B0604020202020204" pitchFamily="34" charset="0"/>
            </a:endParaRPr>
          </a:p>
          <a:p>
            <a:pPr algn="l">
              <a:lnSpc>
                <a:spcPts val="1313"/>
              </a:lnSpc>
            </a:pPr>
            <a:endParaRPr lang="en-US" sz="1050" dirty="0">
              <a:latin typeface="+mj-lt"/>
              <a:cs typeface="Arial" panose="020B0604020202020204" pitchFamily="34" charset="0"/>
            </a:endParaRPr>
          </a:p>
          <a:p>
            <a:pPr marL="190500" indent="-190500" algn="l">
              <a:lnSpc>
                <a:spcPts val="1688"/>
              </a:lnSpc>
              <a:buSzPct val="100000"/>
              <a:buChar char="•"/>
            </a:pPr>
            <a:r>
              <a:rPr lang="en-US" sz="1400" b="0" kern="0" spc="12" dirty="0">
                <a:latin typeface="+mj-lt"/>
                <a:ea typeface="Helmet" pitchFamily="34" charset="-122"/>
                <a:cs typeface="Arial" panose="020B0604020202020204" pitchFamily="34" charset="0"/>
              </a:rPr>
              <a:t>Integrates with existing data sources.</a:t>
            </a:r>
          </a:p>
          <a:p>
            <a:pPr marL="190500" indent="-190500" algn="l">
              <a:lnSpc>
                <a:spcPts val="1688"/>
              </a:lnSpc>
              <a:buSzPct val="100000"/>
              <a:buChar char="•"/>
            </a:pPr>
            <a:endParaRPr lang="en-US" sz="1400" kern="0" spc="12" dirty="0">
              <a:latin typeface="+mj-lt"/>
              <a:ea typeface="Helmet" pitchFamily="34" charset="-122"/>
              <a:cs typeface="Arial" panose="020B0604020202020204" pitchFamily="34" charset="0"/>
            </a:endParaRPr>
          </a:p>
          <a:p>
            <a:pPr marL="190500" indent="-190500" algn="l">
              <a:lnSpc>
                <a:spcPts val="1688"/>
              </a:lnSpc>
              <a:buSzPct val="100000"/>
              <a:buChar char="•"/>
            </a:pPr>
            <a:r>
              <a:rPr lang="en-US" sz="1400" kern="0" spc="12" dirty="0">
                <a:latin typeface="+mj-lt"/>
                <a:ea typeface="Helmet" pitchFamily="34" charset="-122"/>
                <a:cs typeface="Arial" panose="020B0604020202020204" pitchFamily="34" charset="0"/>
              </a:rPr>
              <a:t>Monthly and yearly analysis done for India and also state wise data shown through years</a:t>
            </a:r>
            <a:r>
              <a:rPr lang="en-US" sz="1400" kern="0" spc="12" dirty="0">
                <a:latin typeface="+mj-lt"/>
                <a:ea typeface="Helmet" pitchFamily="34" charset="-122"/>
                <a:cs typeface="Helmet" pitchFamily="34" charset="-120"/>
              </a:rPr>
              <a:t>.</a:t>
            </a:r>
            <a:endParaRPr lang="en-US" sz="1400" b="0" kern="0" spc="12" dirty="0">
              <a:latin typeface="+mj-lt"/>
              <a:ea typeface="Helmet" pitchFamily="34" charset="-122"/>
              <a:cs typeface="Helmet" pitchFamily="34" charset="-120"/>
            </a:endParaRPr>
          </a:p>
          <a:p>
            <a:pPr algn="l">
              <a:lnSpc>
                <a:spcPts val="1688"/>
              </a:lnSpc>
              <a:buSzPct val="100000"/>
            </a:pPr>
            <a:endParaRPr lang="en-US" sz="1050" dirty="0"/>
          </a:p>
        </p:txBody>
      </p:sp>
      <p:pic>
        <p:nvPicPr>
          <p:cNvPr id="6" name="Image 1"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4</a:t>
            </a:fld>
            <a:endParaRPr lang="en-US"/>
          </a:p>
        </p:txBody>
      </p:sp>
      <p:pic>
        <p:nvPicPr>
          <p:cNvPr id="7" name="Picture 6">
            <a:extLst>
              <a:ext uri="{FF2B5EF4-FFF2-40B4-BE49-F238E27FC236}">
                <a16:creationId xmlns:a16="http://schemas.microsoft.com/office/drawing/2014/main" id="{515DE297-77BE-39D2-E598-18F8AD18BAA8}"/>
              </a:ext>
            </a:extLst>
          </p:cNvPr>
          <p:cNvPicPr>
            <a:picLocks noChangeAspect="1"/>
          </p:cNvPicPr>
          <p:nvPr/>
        </p:nvPicPr>
        <p:blipFill>
          <a:blip r:embed="rId6"/>
          <a:stretch>
            <a:fillRect/>
          </a:stretch>
        </p:blipFill>
        <p:spPr>
          <a:xfrm>
            <a:off x="4697454" y="326892"/>
            <a:ext cx="4446545" cy="42624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4EFEB"/>
        </a:solidFill>
        <a:effectLst/>
      </p:bgPr>
    </p:bg>
    <p:spTree>
      <p:nvGrpSpPr>
        <p:cNvPr id="1" name=""/>
        <p:cNvGrpSpPr/>
        <p:nvPr/>
      </p:nvGrpSpPr>
      <p:grpSpPr>
        <a:xfrm>
          <a:off x="0" y="0"/>
          <a:ext cx="0" cy="0"/>
          <a:chOff x="0" y="0"/>
          <a:chExt cx="0" cy="0"/>
        </a:xfrm>
      </p:grpSpPr>
      <p:sp>
        <p:nvSpPr>
          <p:cNvPr id="4" name="Text 0"/>
          <p:cNvSpPr/>
          <p:nvPr/>
        </p:nvSpPr>
        <p:spPr>
          <a:xfrm>
            <a:off x="476249" y="476249"/>
            <a:ext cx="2798965" cy="137635"/>
          </a:xfrm>
          <a:prstGeom prst="rect">
            <a:avLst/>
          </a:prstGeom>
          <a:noFill/>
          <a:ln/>
        </p:spPr>
        <p:txBody>
          <a:bodyPr wrap="square" lIns="0" tIns="0" rIns="0" bIns="0" rtlCol="0" anchor="t"/>
          <a:lstStyle/>
          <a:p>
            <a:pPr algn="l">
              <a:lnSpc>
                <a:spcPts val="1013"/>
              </a:lnSpc>
            </a:pPr>
            <a:r>
              <a:rPr lang="en-US" sz="2400" b="1" dirty="0">
                <a:solidFill>
                  <a:srgbClr val="050631"/>
                </a:solidFill>
                <a:latin typeface="Britannic Bold" panose="020B0903060703020204" pitchFamily="34" charset="0"/>
                <a:ea typeface="Helmet" pitchFamily="34" charset="-122"/>
                <a:cs typeface="Helmet" pitchFamily="34" charset="-120"/>
              </a:rPr>
              <a:t>Actionable Insights</a:t>
            </a:r>
            <a:endParaRPr lang="en-US" sz="2400" dirty="0">
              <a:latin typeface="Britannic Bold" panose="020B0903060703020204" pitchFamily="34" charset="0"/>
            </a:endParaRPr>
          </a:p>
        </p:txBody>
      </p:sp>
      <p:sp>
        <p:nvSpPr>
          <p:cNvPr id="5" name="Shape 1"/>
          <p:cNvSpPr/>
          <p:nvPr/>
        </p:nvSpPr>
        <p:spPr>
          <a:xfrm>
            <a:off x="5079608" y="4343384"/>
            <a:ext cx="105533" cy="91407"/>
          </a:xfrm>
          <a:prstGeom prst="triangle">
            <a:avLst/>
          </a:prstGeom>
          <a:solidFill>
            <a:srgbClr val="7E36E2"/>
          </a:solidFill>
          <a:ln/>
        </p:spPr>
      </p:sp>
      <p:sp>
        <p:nvSpPr>
          <p:cNvPr id="6" name="Shape 2"/>
          <p:cNvSpPr/>
          <p:nvPr/>
        </p:nvSpPr>
        <p:spPr>
          <a:xfrm rot="10800000">
            <a:off x="5079608" y="4434900"/>
            <a:ext cx="105533" cy="91407"/>
          </a:xfrm>
          <a:prstGeom prst="triangle">
            <a:avLst/>
          </a:prstGeom>
          <a:solidFill>
            <a:srgbClr val="7E36E2"/>
          </a:solidFill>
          <a:ln/>
        </p:spPr>
      </p:sp>
      <p:sp>
        <p:nvSpPr>
          <p:cNvPr id="7" name="Shape 3"/>
          <p:cNvSpPr/>
          <p:nvPr/>
        </p:nvSpPr>
        <p:spPr>
          <a:xfrm rot="5400000">
            <a:off x="5125716" y="4392985"/>
            <a:ext cx="105533" cy="91407"/>
          </a:xfrm>
          <a:prstGeom prst="triangle">
            <a:avLst/>
          </a:prstGeom>
          <a:solidFill>
            <a:srgbClr val="7E36E2"/>
          </a:solidFill>
          <a:ln/>
        </p:spPr>
      </p:sp>
      <p:sp>
        <p:nvSpPr>
          <p:cNvPr id="8" name="Text 4"/>
          <p:cNvSpPr/>
          <p:nvPr/>
        </p:nvSpPr>
        <p:spPr>
          <a:xfrm rot="16200000">
            <a:off x="5034200" y="4392985"/>
            <a:ext cx="105533" cy="91407"/>
          </a:xfrm>
          <a:prstGeom prst="triangle">
            <a:avLst/>
          </a:prstGeom>
          <a:solidFill>
            <a:srgbClr val="7E36E2"/>
          </a:solidFill>
          <a:ln/>
        </p:spPr>
        <p:txBody>
          <a:bodyPr wrap="square" lIns="5863" tIns="10791" rIns="5863" bIns="10791" rtlCol="0" anchor="ctr"/>
          <a:lstStyle/>
          <a:p>
            <a:pPr algn="ctr">
              <a:lnSpc>
                <a:spcPts val="1313"/>
              </a:lnSpc>
            </a:pPr>
            <a:endParaRPr lang="en-US" sz="1050" dirty="0"/>
          </a:p>
        </p:txBody>
      </p:sp>
      <p:sp>
        <p:nvSpPr>
          <p:cNvPr id="9" name="Text 5"/>
          <p:cNvSpPr/>
          <p:nvPr/>
        </p:nvSpPr>
        <p:spPr>
          <a:xfrm>
            <a:off x="5224186" y="2079123"/>
            <a:ext cx="3657600" cy="928687"/>
          </a:xfrm>
          <a:prstGeom prst="rect">
            <a:avLst/>
          </a:prstGeom>
          <a:noFill/>
          <a:ln/>
        </p:spPr>
        <p:txBody>
          <a:bodyPr wrap="square" lIns="0" tIns="0" rIns="0" bIns="0" rtlCol="0" anchor="t"/>
          <a:lstStyle/>
          <a:p>
            <a:pPr marL="190500" indent="-190500" algn="l">
              <a:lnSpc>
                <a:spcPts val="1500"/>
              </a:lnSpc>
              <a:buSzPct val="100000"/>
              <a:buChar char="•"/>
            </a:pPr>
            <a:r>
              <a:rPr lang="en-US" sz="1600" b="0" kern="0" spc="12" dirty="0">
                <a:latin typeface="+mj-lt"/>
                <a:ea typeface="Helmet" pitchFamily="34" charset="-122"/>
                <a:cs typeface="Helmet" pitchFamily="34" charset="-120"/>
              </a:rPr>
              <a:t>The dashboard translates data into clear, actionable insights</a:t>
            </a:r>
            <a:endParaRPr lang="en-US" sz="1600" dirty="0">
              <a:latin typeface="+mj-lt"/>
            </a:endParaRPr>
          </a:p>
          <a:p>
            <a:pPr algn="l">
              <a:lnSpc>
                <a:spcPts val="1313"/>
              </a:lnSpc>
            </a:pPr>
            <a:endParaRPr lang="en-US" sz="1600" dirty="0">
              <a:latin typeface="+mj-lt"/>
            </a:endParaRPr>
          </a:p>
          <a:p>
            <a:pPr marL="190500" indent="-190500" algn="l">
              <a:lnSpc>
                <a:spcPts val="1500"/>
              </a:lnSpc>
              <a:buSzPct val="100000"/>
              <a:buChar char="•"/>
            </a:pPr>
            <a:r>
              <a:rPr lang="en-US" sz="1600" b="0" kern="0" spc="12" dirty="0">
                <a:latin typeface="+mj-lt"/>
                <a:ea typeface="Helmet" pitchFamily="34" charset="-122"/>
                <a:cs typeface="Helmet" pitchFamily="34" charset="-120"/>
              </a:rPr>
              <a:t>Identify areas for improvement and set achievable goals.</a:t>
            </a:r>
            <a:endParaRPr lang="en-US" sz="1600" dirty="0">
              <a:latin typeface="+mj-lt"/>
            </a:endParaRPr>
          </a:p>
        </p:txBody>
      </p:sp>
      <p:pic>
        <p:nvPicPr>
          <p:cNvPr id="10" name="Image 1"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5</a:t>
            </a:fld>
            <a:endParaRPr lang="en-US"/>
          </a:p>
        </p:txBody>
      </p:sp>
      <p:pic>
        <p:nvPicPr>
          <p:cNvPr id="11" name="Picture 10">
            <a:extLst>
              <a:ext uri="{FF2B5EF4-FFF2-40B4-BE49-F238E27FC236}">
                <a16:creationId xmlns:a16="http://schemas.microsoft.com/office/drawing/2014/main" id="{8E1D0411-B40A-AFD7-4F09-BE167C016A7A}"/>
              </a:ext>
            </a:extLst>
          </p:cNvPr>
          <p:cNvPicPr>
            <a:picLocks noChangeAspect="1"/>
          </p:cNvPicPr>
          <p:nvPr/>
        </p:nvPicPr>
        <p:blipFill>
          <a:blip r:embed="rId6"/>
          <a:stretch>
            <a:fillRect/>
          </a:stretch>
        </p:blipFill>
        <p:spPr>
          <a:xfrm>
            <a:off x="0" y="773084"/>
            <a:ext cx="5099635" cy="409817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4EFEB"/>
        </a:solidFill>
        <a:effectLst/>
      </p:bgPr>
    </p:bg>
    <p:spTree>
      <p:nvGrpSpPr>
        <p:cNvPr id="1" name=""/>
        <p:cNvGrpSpPr/>
        <p:nvPr/>
      </p:nvGrpSpPr>
      <p:grpSpPr>
        <a:xfrm>
          <a:off x="0" y="0"/>
          <a:ext cx="0" cy="0"/>
          <a:chOff x="0" y="0"/>
          <a:chExt cx="0" cy="0"/>
        </a:xfrm>
      </p:grpSpPr>
      <p:sp>
        <p:nvSpPr>
          <p:cNvPr id="3" name="Text 0"/>
          <p:cNvSpPr/>
          <p:nvPr/>
        </p:nvSpPr>
        <p:spPr>
          <a:xfrm>
            <a:off x="4371929" y="2068415"/>
            <a:ext cx="4296455" cy="2941747"/>
          </a:xfrm>
          <a:prstGeom prst="roundRect">
            <a:avLst>
              <a:gd name="adj" fmla="val 7887"/>
            </a:avLst>
          </a:prstGeom>
          <a:ln/>
        </p:spPr>
        <p:style>
          <a:lnRef idx="2">
            <a:schemeClr val="accent6"/>
          </a:lnRef>
          <a:fillRef idx="1">
            <a:schemeClr val="lt1"/>
          </a:fillRef>
          <a:effectRef idx="0">
            <a:schemeClr val="accent6"/>
          </a:effectRef>
          <a:fontRef idx="minor">
            <a:schemeClr val="dk1"/>
          </a:fontRef>
        </p:style>
        <p:txBody>
          <a:bodyPr wrap="square" lIns="238692" tIns="347290" rIns="238692" bIns="347290" rtlCol="0" anchor="t"/>
          <a:lstStyle/>
          <a:p>
            <a:pPr algn="ctr">
              <a:lnSpc>
                <a:spcPts val="1313"/>
              </a:lnSpc>
            </a:pPr>
            <a:endParaRPr lang="en-US" sz="1050" dirty="0"/>
          </a:p>
        </p:txBody>
      </p:sp>
      <p:sp>
        <p:nvSpPr>
          <p:cNvPr id="4" name="Text 1"/>
          <p:cNvSpPr/>
          <p:nvPr/>
        </p:nvSpPr>
        <p:spPr>
          <a:xfrm>
            <a:off x="4883013" y="2726576"/>
            <a:ext cx="3657600" cy="1424396"/>
          </a:xfrm>
          <a:prstGeom prst="rect">
            <a:avLst/>
          </a:prstGeom>
          <a:noFill/>
          <a:ln/>
        </p:spPr>
        <p:txBody>
          <a:bodyPr wrap="square" lIns="0" tIns="0" rIns="0" bIns="0" rtlCol="0" anchor="t"/>
          <a:lstStyle/>
          <a:p>
            <a:pPr marL="190500" indent="-190500" algn="l">
              <a:lnSpc>
                <a:spcPts val="1500"/>
              </a:lnSpc>
              <a:buSzPct val="100000"/>
              <a:buChar char="•"/>
            </a:pPr>
            <a:r>
              <a:rPr lang="en-US" sz="1200" b="0" kern="0" spc="12" dirty="0">
                <a:latin typeface="Helmet" pitchFamily="34" charset="0"/>
                <a:ea typeface="Helmet" pitchFamily="34" charset="-122"/>
                <a:cs typeface="Helmet" pitchFamily="34" charset="-120"/>
              </a:rPr>
              <a:t>The dashboard is solution oriented , it shows solution such as landfill management to tackle waste generated.</a:t>
            </a:r>
            <a:endParaRPr lang="en-US" sz="1050" dirty="0"/>
          </a:p>
          <a:p>
            <a:pPr marL="190500" indent="-190500" algn="l">
              <a:lnSpc>
                <a:spcPts val="1500"/>
              </a:lnSpc>
              <a:buSzPct val="100000"/>
              <a:buChar char="•"/>
            </a:pPr>
            <a:endParaRPr lang="en-US" sz="1200" b="0" kern="0" spc="12" dirty="0">
              <a:latin typeface="Helmet" pitchFamily="34" charset="0"/>
              <a:ea typeface="Helmet" pitchFamily="34" charset="-122"/>
              <a:cs typeface="Helmet" pitchFamily="34" charset="-120"/>
            </a:endParaRPr>
          </a:p>
          <a:p>
            <a:pPr marL="190500" indent="-190500" algn="l">
              <a:lnSpc>
                <a:spcPts val="1500"/>
              </a:lnSpc>
              <a:buSzPct val="100000"/>
              <a:buChar char="•"/>
            </a:pPr>
            <a:r>
              <a:rPr lang="en-US" sz="1200" b="0" kern="0" spc="12" dirty="0">
                <a:latin typeface="Helmet" pitchFamily="34" charset="0"/>
                <a:ea typeface="Helmet" pitchFamily="34" charset="-122"/>
                <a:cs typeface="Helmet" pitchFamily="34" charset="-120"/>
              </a:rPr>
              <a:t>It inspires the individuals towards conservation of environmental.</a:t>
            </a:r>
            <a:endParaRPr lang="en-US" sz="1050" dirty="0"/>
          </a:p>
          <a:p>
            <a:pPr algn="l">
              <a:lnSpc>
                <a:spcPts val="1313"/>
              </a:lnSpc>
            </a:pPr>
            <a:endParaRPr lang="en-US" sz="1050" dirty="0"/>
          </a:p>
          <a:p>
            <a:pPr marL="190500" indent="-190500" algn="l">
              <a:lnSpc>
                <a:spcPts val="1500"/>
              </a:lnSpc>
              <a:buSzPct val="100000"/>
              <a:buChar char="•"/>
            </a:pPr>
            <a:r>
              <a:rPr lang="en-US" sz="1200" b="0" kern="0" spc="12" dirty="0">
                <a:latin typeface="Helmet" pitchFamily="34" charset="0"/>
                <a:ea typeface="Helmet" pitchFamily="34" charset="-122"/>
                <a:cs typeface="Helmet" pitchFamily="34" charset="-120"/>
              </a:rPr>
              <a:t>Motivates to take steps and create a positive impact on the earth.</a:t>
            </a:r>
            <a:endParaRPr lang="en-US" sz="1050" dirty="0"/>
          </a:p>
        </p:txBody>
      </p:sp>
      <p:sp>
        <p:nvSpPr>
          <p:cNvPr id="5" name="Shape 2"/>
          <p:cNvSpPr/>
          <p:nvPr/>
        </p:nvSpPr>
        <p:spPr>
          <a:xfrm>
            <a:off x="7304212" y="0"/>
            <a:ext cx="721684" cy="721684"/>
          </a:xfrm>
          <a:prstGeom prst="ellipse">
            <a:avLst/>
          </a:prstGeom>
          <a:solidFill>
            <a:srgbClr val="F4B60C"/>
          </a:solidFill>
          <a:ln/>
        </p:spPr>
      </p:sp>
      <p:sp>
        <p:nvSpPr>
          <p:cNvPr id="6" name="Shape 3"/>
          <p:cNvSpPr/>
          <p:nvPr/>
        </p:nvSpPr>
        <p:spPr>
          <a:xfrm rot="4500000">
            <a:off x="262273" y="2938725"/>
            <a:ext cx="335693" cy="335693"/>
          </a:xfrm>
          <a:prstGeom prst="diamond">
            <a:avLst/>
          </a:prstGeom>
          <a:solidFill>
            <a:srgbClr val="05AACF"/>
          </a:solidFill>
          <a:ln/>
        </p:spPr>
      </p:sp>
      <p:sp>
        <p:nvSpPr>
          <p:cNvPr id="7" name="Text 4"/>
          <p:cNvSpPr/>
          <p:nvPr/>
        </p:nvSpPr>
        <p:spPr>
          <a:xfrm rot="13200000">
            <a:off x="6888767" y="582927"/>
            <a:ext cx="404671" cy="180808"/>
          </a:xfrm>
          <a:prstGeom prst="roundRect">
            <a:avLst>
              <a:gd name="adj" fmla="val 80000"/>
            </a:avLst>
          </a:prstGeom>
          <a:solidFill>
            <a:srgbClr val="05AACF"/>
          </a:solidFill>
          <a:ln/>
        </p:spPr>
        <p:txBody>
          <a:bodyPr wrap="square" lIns="22482" tIns="21345" rIns="22482" bIns="21345" rtlCol="0" anchor="ctr"/>
          <a:lstStyle/>
          <a:p>
            <a:pPr algn="ctr">
              <a:lnSpc>
                <a:spcPts val="1313"/>
              </a:lnSpc>
            </a:pPr>
            <a:endParaRPr lang="en-US" sz="1050" dirty="0"/>
          </a:p>
        </p:txBody>
      </p:sp>
      <p:sp>
        <p:nvSpPr>
          <p:cNvPr id="8" name="Shape 5"/>
          <p:cNvSpPr/>
          <p:nvPr/>
        </p:nvSpPr>
        <p:spPr>
          <a:xfrm rot="20100000">
            <a:off x="137749" y="2131260"/>
            <a:ext cx="837563" cy="837563"/>
          </a:xfrm>
          <a:prstGeom prst="roundRect">
            <a:avLst>
              <a:gd name="adj" fmla="val -109174"/>
            </a:avLst>
          </a:prstGeom>
          <a:solidFill>
            <a:srgbClr val="FFFFFF">
              <a:alpha val="0"/>
            </a:srgbClr>
          </a:solidFill>
          <a:ln w="42333">
            <a:solidFill>
              <a:srgbClr val="F5016A"/>
            </a:solidFill>
            <a:prstDash val="solid"/>
          </a:ln>
        </p:spPr>
      </p:sp>
      <p:sp>
        <p:nvSpPr>
          <p:cNvPr id="9" name="Text 6"/>
          <p:cNvSpPr/>
          <p:nvPr/>
        </p:nvSpPr>
        <p:spPr>
          <a:xfrm>
            <a:off x="476250" y="476250"/>
            <a:ext cx="1828800" cy="128587"/>
          </a:xfrm>
          <a:prstGeom prst="rect">
            <a:avLst/>
          </a:prstGeom>
          <a:noFill/>
          <a:ln/>
        </p:spPr>
        <p:txBody>
          <a:bodyPr wrap="square" lIns="0" tIns="0" rIns="0" bIns="0" rtlCol="0" anchor="t"/>
          <a:lstStyle/>
          <a:p>
            <a:pPr algn="l">
              <a:lnSpc>
                <a:spcPts val="1013"/>
              </a:lnSpc>
            </a:pPr>
            <a:r>
              <a:rPr lang="en-US" sz="1400" b="1" dirty="0">
                <a:solidFill>
                  <a:srgbClr val="050631"/>
                </a:solidFill>
                <a:latin typeface="Helmet" pitchFamily="34" charset="0"/>
                <a:ea typeface="Helmet" pitchFamily="34" charset="-122"/>
                <a:cs typeface="Helmet" pitchFamily="34" charset="-120"/>
              </a:rPr>
              <a:t>Solution Oriented</a:t>
            </a:r>
            <a:endParaRPr lang="en-US" sz="1350" dirty="0"/>
          </a:p>
        </p:txBody>
      </p:sp>
      <p:pic>
        <p:nvPicPr>
          <p:cNvPr id="10" name="Image 0"/>
          <p:cNvPicPr>
            <a:picLocks noChangeAspect="1"/>
          </p:cNvPicPr>
          <p:nvPr/>
        </p:nvPicPr>
        <p:blipFill>
          <a:blip r:embed="rId3"/>
          <a:srcRect t="6848" b="6848"/>
          <a:stretch/>
        </p:blipFill>
        <p:spPr>
          <a:xfrm>
            <a:off x="1152045" y="1173992"/>
            <a:ext cx="3668455" cy="3166045"/>
          </a:xfrm>
          <a:prstGeom prst="rect">
            <a:avLst/>
          </a:prstGeom>
        </p:spPr>
      </p:pic>
      <p:pic>
        <p:nvPicPr>
          <p:cNvPr id="11" name="Image 1" descr="https://pitch-assets-ccb95893-de3f-4266-973c-20049231b248.s3.eu-west-1.amazonaws.com/try-pitch-pdf-export-logo.svg">
            <a:hlinkClick r:id="rId4"/>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4EFEB"/>
        </a:solidFill>
        <a:effectLst/>
      </p:bgPr>
    </p:bg>
    <p:spTree>
      <p:nvGrpSpPr>
        <p:cNvPr id="1" name=""/>
        <p:cNvGrpSpPr/>
        <p:nvPr/>
      </p:nvGrpSpPr>
      <p:grpSpPr>
        <a:xfrm>
          <a:off x="0" y="0"/>
          <a:ext cx="0" cy="0"/>
          <a:chOff x="0" y="0"/>
          <a:chExt cx="0" cy="0"/>
        </a:xfrm>
      </p:grpSpPr>
      <p:sp>
        <p:nvSpPr>
          <p:cNvPr id="3" name="Text 0"/>
          <p:cNvSpPr/>
          <p:nvPr/>
        </p:nvSpPr>
        <p:spPr>
          <a:xfrm>
            <a:off x="704388" y="1737719"/>
            <a:ext cx="6614375" cy="2930293"/>
          </a:xfrm>
          <a:prstGeom prst="roundRect">
            <a:avLst>
              <a:gd name="adj" fmla="val 9600"/>
            </a:avLst>
          </a:prstGeom>
          <a:solidFill>
            <a:srgbClr val="FFFFFF"/>
          </a:solidFill>
          <a:ln/>
        </p:spPr>
        <p:txBody>
          <a:bodyPr wrap="square" lIns="367465" tIns="345937" rIns="367465" bIns="345937" rtlCol="0" anchor="t"/>
          <a:lstStyle/>
          <a:p>
            <a:pPr algn="ctr">
              <a:lnSpc>
                <a:spcPts val="1313"/>
              </a:lnSpc>
            </a:pPr>
            <a:endParaRPr lang="en-US" sz="1050" dirty="0"/>
          </a:p>
        </p:txBody>
      </p:sp>
      <p:sp>
        <p:nvSpPr>
          <p:cNvPr id="4" name="Text 1"/>
          <p:cNvSpPr/>
          <p:nvPr/>
        </p:nvSpPr>
        <p:spPr>
          <a:xfrm>
            <a:off x="1045729" y="2348354"/>
            <a:ext cx="4572000" cy="1500187"/>
          </a:xfrm>
          <a:prstGeom prst="rect">
            <a:avLst/>
          </a:prstGeom>
          <a:noFill/>
          <a:ln/>
        </p:spPr>
        <p:txBody>
          <a:bodyPr wrap="square" lIns="0" tIns="0" rIns="0" bIns="0" rtlCol="0" anchor="t"/>
          <a:lstStyle/>
          <a:p>
            <a:pPr marL="190500" indent="-190500" algn="l">
              <a:lnSpc>
                <a:spcPts val="1688"/>
              </a:lnSpc>
              <a:buSzPct val="100000"/>
              <a:buChar char="•"/>
            </a:pPr>
            <a:r>
              <a:rPr lang="en-US" sz="1400" b="0" kern="0" spc="12" dirty="0">
                <a:solidFill>
                  <a:srgbClr val="050631"/>
                </a:solidFill>
                <a:latin typeface="Helmet" pitchFamily="34" charset="0"/>
                <a:ea typeface="Helmet" pitchFamily="34" charset="-122"/>
                <a:cs typeface="Helmet" pitchFamily="34" charset="-120"/>
              </a:rPr>
              <a:t>Built using </a:t>
            </a:r>
            <a:r>
              <a:rPr lang="en-US" sz="1400" b="1" kern="0" spc="12" dirty="0">
                <a:solidFill>
                  <a:srgbClr val="050631"/>
                </a:solidFill>
                <a:latin typeface="Helmet" pitchFamily="34" charset="0"/>
                <a:ea typeface="Helmet" pitchFamily="34" charset="-122"/>
                <a:cs typeface="Helmet" pitchFamily="34" charset="-120"/>
              </a:rPr>
              <a:t>Power BI</a:t>
            </a:r>
            <a:r>
              <a:rPr lang="en-US" sz="1400" b="0" kern="0" spc="12" dirty="0">
                <a:solidFill>
                  <a:srgbClr val="050631"/>
                </a:solidFill>
                <a:latin typeface="Helmet" pitchFamily="34" charset="0"/>
                <a:ea typeface="Helmet" pitchFamily="34" charset="-122"/>
                <a:cs typeface="Helmet" pitchFamily="34" charset="-120"/>
              </a:rPr>
              <a:t>: a user-friendly and powerful data visualization platform</a:t>
            </a:r>
            <a:endParaRPr lang="en-US" sz="1350" dirty="0"/>
          </a:p>
          <a:p>
            <a:pPr algn="l">
              <a:lnSpc>
                <a:spcPts val="1688"/>
              </a:lnSpc>
            </a:pPr>
            <a:endParaRPr lang="en-US" sz="1350" dirty="0"/>
          </a:p>
          <a:p>
            <a:pPr marL="190500" indent="-190500" algn="l">
              <a:lnSpc>
                <a:spcPts val="1688"/>
              </a:lnSpc>
              <a:buSzPct val="100000"/>
              <a:buChar char="•"/>
            </a:pPr>
            <a:r>
              <a:rPr lang="en-US" sz="1400" b="1" kern="0" spc="12" dirty="0">
                <a:solidFill>
                  <a:srgbClr val="050631"/>
                </a:solidFill>
                <a:latin typeface="Helmet" pitchFamily="34" charset="0"/>
                <a:ea typeface="Helmet" pitchFamily="34" charset="-122"/>
                <a:cs typeface="Helmet" pitchFamily="34" charset="-120"/>
              </a:rPr>
              <a:t>Interactive dashboards</a:t>
            </a:r>
            <a:r>
              <a:rPr lang="en-US" sz="1400" b="0" kern="0" spc="12" dirty="0">
                <a:solidFill>
                  <a:srgbClr val="050631"/>
                </a:solidFill>
                <a:latin typeface="Helmet" pitchFamily="34" charset="0"/>
                <a:ea typeface="Helmet" pitchFamily="34" charset="-122"/>
                <a:cs typeface="Helmet" pitchFamily="34" charset="-120"/>
              </a:rPr>
              <a:t> and reports for a dynamic experience</a:t>
            </a:r>
            <a:endParaRPr lang="en-US" sz="1350" dirty="0"/>
          </a:p>
          <a:p>
            <a:pPr algn="l">
              <a:lnSpc>
                <a:spcPts val="1688"/>
              </a:lnSpc>
            </a:pPr>
            <a:endParaRPr lang="en-US" sz="1350" dirty="0"/>
          </a:p>
          <a:p>
            <a:pPr algn="l">
              <a:lnSpc>
                <a:spcPts val="1688"/>
              </a:lnSpc>
            </a:pPr>
            <a:endParaRPr lang="en-US" sz="1350" dirty="0"/>
          </a:p>
        </p:txBody>
      </p:sp>
      <p:sp>
        <p:nvSpPr>
          <p:cNvPr id="5" name="Shape 2"/>
          <p:cNvSpPr/>
          <p:nvPr/>
        </p:nvSpPr>
        <p:spPr>
          <a:xfrm rot="20100000">
            <a:off x="7086361" y="-94292"/>
            <a:ext cx="721684" cy="721684"/>
          </a:xfrm>
          <a:prstGeom prst="roundRect">
            <a:avLst>
              <a:gd name="adj" fmla="val -126704"/>
            </a:avLst>
          </a:prstGeom>
          <a:solidFill>
            <a:srgbClr val="FFFFFF">
              <a:alpha val="0"/>
            </a:srgbClr>
          </a:solidFill>
          <a:ln w="21167">
            <a:solidFill>
              <a:srgbClr val="F15108"/>
            </a:solidFill>
            <a:prstDash val="solid"/>
          </a:ln>
        </p:spPr>
      </p:sp>
      <p:sp>
        <p:nvSpPr>
          <p:cNvPr id="6" name="Shape 3"/>
          <p:cNvSpPr/>
          <p:nvPr/>
        </p:nvSpPr>
        <p:spPr>
          <a:xfrm>
            <a:off x="6521806" y="-298370"/>
            <a:ext cx="721684" cy="721684"/>
          </a:xfrm>
          <a:prstGeom prst="ellipse">
            <a:avLst/>
          </a:prstGeom>
          <a:solidFill>
            <a:srgbClr val="05AACF"/>
          </a:solidFill>
          <a:ln/>
        </p:spPr>
      </p:sp>
      <p:sp>
        <p:nvSpPr>
          <p:cNvPr id="7" name="Shape 4"/>
          <p:cNvSpPr/>
          <p:nvPr/>
        </p:nvSpPr>
        <p:spPr>
          <a:xfrm rot="5400000">
            <a:off x="-156318" y="4765738"/>
            <a:ext cx="486050" cy="486050"/>
          </a:xfrm>
          <a:prstGeom prst="diamond">
            <a:avLst/>
          </a:prstGeom>
          <a:solidFill>
            <a:srgbClr val="05AACF"/>
          </a:solidFill>
          <a:ln/>
        </p:spPr>
      </p:sp>
      <p:sp>
        <p:nvSpPr>
          <p:cNvPr id="8" name="Text 5"/>
          <p:cNvSpPr/>
          <p:nvPr/>
        </p:nvSpPr>
        <p:spPr>
          <a:xfrm>
            <a:off x="476250" y="476250"/>
            <a:ext cx="1828800" cy="128588"/>
          </a:xfrm>
          <a:prstGeom prst="rect">
            <a:avLst/>
          </a:prstGeom>
          <a:noFill/>
          <a:ln/>
        </p:spPr>
        <p:txBody>
          <a:bodyPr wrap="square" lIns="0" tIns="0" rIns="0" bIns="0" rtlCol="0" anchor="t"/>
          <a:lstStyle/>
          <a:p>
            <a:pPr algn="l">
              <a:lnSpc>
                <a:spcPts val="1013"/>
              </a:lnSpc>
            </a:pPr>
            <a:r>
              <a:rPr lang="en-US" sz="1400" b="1" dirty="0">
                <a:solidFill>
                  <a:srgbClr val="050631"/>
                </a:solidFill>
                <a:latin typeface="Helmet" pitchFamily="34" charset="0"/>
                <a:ea typeface="Helmet" pitchFamily="34" charset="-122"/>
                <a:cs typeface="Helmet" pitchFamily="34" charset="-120"/>
              </a:rPr>
              <a:t>Tool Used</a:t>
            </a:r>
            <a:endParaRPr lang="en-US" sz="1350" dirty="0"/>
          </a:p>
        </p:txBody>
      </p:sp>
      <p:sp>
        <p:nvSpPr>
          <p:cNvPr id="9" name="Text 6"/>
          <p:cNvSpPr/>
          <p:nvPr/>
        </p:nvSpPr>
        <p:spPr>
          <a:xfrm>
            <a:off x="796753" y="617495"/>
            <a:ext cx="3657600" cy="128587"/>
          </a:xfrm>
          <a:prstGeom prst="rect">
            <a:avLst/>
          </a:prstGeom>
          <a:noFill/>
          <a:ln/>
        </p:spPr>
        <p:txBody>
          <a:bodyPr wrap="square" lIns="0" tIns="0" rIns="0" bIns="0" rtlCol="0" anchor="t"/>
          <a:lstStyle/>
          <a:p>
            <a:pPr algn="l">
              <a:lnSpc>
                <a:spcPts val="1013"/>
              </a:lnSpc>
            </a:pPr>
            <a:r>
              <a:rPr lang="en-US" sz="1400" b="1" dirty="0">
                <a:solidFill>
                  <a:srgbClr val="050631"/>
                </a:solidFill>
                <a:latin typeface="Helmet" pitchFamily="34" charset="0"/>
                <a:ea typeface="Helmet" pitchFamily="34" charset="-122"/>
                <a:cs typeface="Helmet" pitchFamily="34" charset="-120"/>
              </a:rPr>
              <a:t>and Experience</a:t>
            </a:r>
            <a:endParaRPr lang="en-US" sz="1350" dirty="0"/>
          </a:p>
        </p:txBody>
      </p:sp>
      <p:pic>
        <p:nvPicPr>
          <p:cNvPr id="10" name="Image 0" descr="https://pitch-assets-ccb95893-de3f-4266-973c-20049231b248.s3.eu-west-1.amazonaws.com/476e28a7-8c21-4d7a-8a71-50df4ce6b2be?pitch-bytes=2346626&amp;pitch-content-type=image%2Fpng"/>
          <p:cNvPicPr>
            <a:picLocks noChangeAspect="1"/>
          </p:cNvPicPr>
          <p:nvPr/>
        </p:nvPicPr>
        <p:blipFill>
          <a:blip r:embed="rId3"/>
          <a:srcRect r="6006"/>
          <a:stretch/>
        </p:blipFill>
        <p:spPr>
          <a:xfrm>
            <a:off x="5392760" y="936782"/>
            <a:ext cx="3275752" cy="3485072"/>
          </a:xfrm>
          <a:prstGeom prst="rect">
            <a:avLst/>
          </a:prstGeom>
        </p:spPr>
      </p:pic>
      <p:pic>
        <p:nvPicPr>
          <p:cNvPr id="11" name="Image 1" descr="https://pitch-assets-ccb95893-de3f-4266-973c-20049231b248.s3.eu-west-1.amazonaws.com/try-pitch-pdf-export-logo.svg">
            <a:hlinkClick r:id="rId4"/>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4EFEB"/>
        </a:solidFill>
        <a:effectLst/>
      </p:bgPr>
    </p:bg>
    <p:spTree>
      <p:nvGrpSpPr>
        <p:cNvPr id="1" name=""/>
        <p:cNvGrpSpPr/>
        <p:nvPr/>
      </p:nvGrpSpPr>
      <p:grpSpPr>
        <a:xfrm>
          <a:off x="0" y="0"/>
          <a:ext cx="0" cy="0"/>
          <a:chOff x="0" y="0"/>
          <a:chExt cx="0" cy="0"/>
        </a:xfrm>
      </p:grpSpPr>
      <p:sp>
        <p:nvSpPr>
          <p:cNvPr id="3" name="Text 0"/>
          <p:cNvSpPr/>
          <p:nvPr/>
        </p:nvSpPr>
        <p:spPr>
          <a:xfrm>
            <a:off x="199005" y="2234490"/>
            <a:ext cx="497166" cy="497166"/>
          </a:xfrm>
          <a:prstGeom prst="ellipse">
            <a:avLst/>
          </a:prstGeom>
          <a:solidFill>
            <a:srgbClr val="F5016A"/>
          </a:solidFill>
          <a:ln/>
        </p:spPr>
        <p:txBody>
          <a:bodyPr wrap="square" lIns="27620" tIns="58693" rIns="27620" bIns="58693" rtlCol="0" anchor="ctr"/>
          <a:lstStyle/>
          <a:p>
            <a:pPr algn="ctr">
              <a:lnSpc>
                <a:spcPts val="1313"/>
              </a:lnSpc>
            </a:pPr>
            <a:endParaRPr lang="en-US" sz="1050" dirty="0"/>
          </a:p>
        </p:txBody>
      </p:sp>
      <p:sp>
        <p:nvSpPr>
          <p:cNvPr id="4" name="Text 1"/>
          <p:cNvSpPr/>
          <p:nvPr/>
        </p:nvSpPr>
        <p:spPr>
          <a:xfrm>
            <a:off x="519094" y="1968583"/>
            <a:ext cx="3907539" cy="2613172"/>
          </a:xfrm>
          <a:prstGeom prst="roundRect">
            <a:avLst>
              <a:gd name="adj" fmla="val 8075"/>
            </a:avLst>
          </a:prstGeom>
          <a:solidFill>
            <a:srgbClr val="050631"/>
          </a:solidFill>
          <a:ln/>
          <a:effectLst>
            <a:outerShdw blurRad="254000" dist="25400" dir="5400000" algn="bl" rotWithShape="0">
              <a:srgbClr val="000000">
                <a:alpha val="13000"/>
              </a:srgbClr>
            </a:outerShdw>
          </a:effectLst>
        </p:spPr>
        <p:txBody>
          <a:bodyPr wrap="square" lIns="217086" tIns="308499" rIns="217086" bIns="308499" rtlCol="0" anchor="t"/>
          <a:lstStyle/>
          <a:p>
            <a:pPr algn="ctr">
              <a:lnSpc>
                <a:spcPts val="1313"/>
              </a:lnSpc>
            </a:pPr>
            <a:endParaRPr lang="en-US" sz="1050" dirty="0"/>
          </a:p>
        </p:txBody>
      </p:sp>
      <p:sp>
        <p:nvSpPr>
          <p:cNvPr id="5" name="Text 2"/>
          <p:cNvSpPr/>
          <p:nvPr/>
        </p:nvSpPr>
        <p:spPr>
          <a:xfrm>
            <a:off x="757883" y="2145765"/>
            <a:ext cx="1828800" cy="243781"/>
          </a:xfrm>
          <a:prstGeom prst="rect">
            <a:avLst/>
          </a:prstGeom>
          <a:noFill/>
          <a:ln/>
        </p:spPr>
        <p:txBody>
          <a:bodyPr wrap="square" lIns="0" tIns="0" rIns="0" bIns="0" rtlCol="0" anchor="t"/>
          <a:lstStyle/>
          <a:p>
            <a:pPr algn="l">
              <a:lnSpc>
                <a:spcPts val="1920"/>
              </a:lnSpc>
            </a:pPr>
            <a:r>
              <a:rPr lang="en-US" sz="2000" b="1" dirty="0">
                <a:solidFill>
                  <a:srgbClr val="F4EFEB"/>
                </a:solidFill>
                <a:latin typeface="Helmet" pitchFamily="34" charset="0"/>
                <a:ea typeface="Helmet" pitchFamily="34" charset="-122"/>
                <a:cs typeface="Helmet" pitchFamily="34" charset="-120"/>
              </a:rPr>
              <a:t>Key Features</a:t>
            </a:r>
            <a:endParaRPr lang="en-US" sz="2400" dirty="0"/>
          </a:p>
        </p:txBody>
      </p:sp>
      <p:sp>
        <p:nvSpPr>
          <p:cNvPr id="6" name="Text 3"/>
          <p:cNvSpPr/>
          <p:nvPr/>
        </p:nvSpPr>
        <p:spPr>
          <a:xfrm>
            <a:off x="692314" y="2729751"/>
            <a:ext cx="3657600" cy="1363264"/>
          </a:xfrm>
          <a:prstGeom prst="rect">
            <a:avLst/>
          </a:prstGeom>
          <a:noFill/>
          <a:ln/>
        </p:spPr>
        <p:txBody>
          <a:bodyPr wrap="square" lIns="0" tIns="0" rIns="0" bIns="0" rtlCol="0" anchor="t"/>
          <a:lstStyle/>
          <a:p>
            <a:pPr marL="285750" indent="-285750" algn="l">
              <a:lnSpc>
                <a:spcPts val="2250"/>
              </a:lnSpc>
              <a:buFont typeface="Arial" panose="020B0604020202020204" pitchFamily="34" charset="0"/>
              <a:buChar char="•"/>
            </a:pPr>
            <a:r>
              <a:rPr lang="en-US" sz="1800" b="0" kern="0" spc="12" dirty="0">
                <a:solidFill>
                  <a:srgbClr val="F4EFEB"/>
                </a:solidFill>
                <a:latin typeface="Helmet" pitchFamily="34" charset="0"/>
                <a:ea typeface="Helmet" pitchFamily="34" charset="-122"/>
                <a:cs typeface="Helmet" pitchFamily="34" charset="-120"/>
              </a:rPr>
              <a:t>Dynamic charts </a:t>
            </a:r>
            <a:endParaRPr lang="en-US" sz="1800" dirty="0"/>
          </a:p>
          <a:p>
            <a:pPr marL="285750" indent="-285750" algn="l">
              <a:lnSpc>
                <a:spcPts val="2250"/>
              </a:lnSpc>
              <a:buFont typeface="Arial" panose="020B0604020202020204" pitchFamily="34" charset="0"/>
              <a:buChar char="•"/>
            </a:pPr>
            <a:r>
              <a:rPr lang="en-US" sz="1800" b="0" kern="0" spc="12" dirty="0">
                <a:solidFill>
                  <a:srgbClr val="F4EFEB"/>
                </a:solidFill>
                <a:latin typeface="Helmet" pitchFamily="34" charset="0"/>
                <a:ea typeface="Helmet" pitchFamily="34" charset="-122"/>
                <a:cs typeface="Helmet" pitchFamily="34" charset="-120"/>
              </a:rPr>
              <a:t>Graphs highlighting dispairities</a:t>
            </a:r>
            <a:endParaRPr lang="en-US" sz="1800" dirty="0"/>
          </a:p>
          <a:p>
            <a:pPr marL="285750" indent="-285750" algn="l">
              <a:lnSpc>
                <a:spcPts val="2250"/>
              </a:lnSpc>
              <a:buFont typeface="Arial" panose="020B0604020202020204" pitchFamily="34" charset="0"/>
              <a:buChar char="•"/>
            </a:pPr>
            <a:r>
              <a:rPr lang="en-US" sz="1800" b="0" kern="0" spc="12" dirty="0">
                <a:solidFill>
                  <a:srgbClr val="F4EFEB"/>
                </a:solidFill>
                <a:latin typeface="Helmet" pitchFamily="34" charset="0"/>
                <a:ea typeface="Helmet" pitchFamily="34" charset="-122"/>
                <a:cs typeface="Helmet" pitchFamily="34" charset="-120"/>
              </a:rPr>
              <a:t>Application of filters (slicers)</a:t>
            </a:r>
            <a:endParaRPr lang="en-US" sz="1800" dirty="0"/>
          </a:p>
        </p:txBody>
      </p:sp>
      <p:sp>
        <p:nvSpPr>
          <p:cNvPr id="7" name="Text 4"/>
          <p:cNvSpPr/>
          <p:nvPr/>
        </p:nvSpPr>
        <p:spPr>
          <a:xfrm>
            <a:off x="5182395" y="3216158"/>
            <a:ext cx="3657600" cy="1166812"/>
          </a:xfrm>
          <a:prstGeom prst="rect">
            <a:avLst/>
          </a:prstGeom>
          <a:noFill/>
          <a:ln/>
        </p:spPr>
        <p:txBody>
          <a:bodyPr wrap="square" lIns="0" tIns="0" rIns="0" bIns="0" rtlCol="0" anchor="t"/>
          <a:lstStyle/>
          <a:p>
            <a:pPr algn="l">
              <a:lnSpc>
                <a:spcPts val="1313"/>
              </a:lnSpc>
            </a:pPr>
            <a:r>
              <a:rPr lang="en-US" sz="1100" b="0" kern="0" spc="12" dirty="0">
                <a:solidFill>
                  <a:srgbClr val="F4EFEB"/>
                </a:solidFill>
                <a:latin typeface="Helmet" pitchFamily="34" charset="0"/>
                <a:ea typeface="Helmet" pitchFamily="34" charset="-122"/>
                <a:cs typeface="Helmet" pitchFamily="34" charset="-120"/>
              </a:rPr>
              <a:t>To make our</a:t>
            </a:r>
            <a:endParaRPr lang="en-US" sz="1050" dirty="0"/>
          </a:p>
          <a:p>
            <a:pPr algn="l">
              <a:lnSpc>
                <a:spcPts val="1313"/>
              </a:lnSpc>
            </a:pPr>
            <a:endParaRPr lang="en-US" sz="1050" dirty="0"/>
          </a:p>
          <a:p>
            <a:pPr marL="190500" indent="-190500" algn="l">
              <a:lnSpc>
                <a:spcPts val="1313"/>
              </a:lnSpc>
              <a:buSzPct val="100000"/>
              <a:buChar char="•"/>
            </a:pPr>
            <a:r>
              <a:rPr lang="en-US" sz="1100" b="0" kern="0" spc="12" dirty="0">
                <a:solidFill>
                  <a:srgbClr val="F4EFEB"/>
                </a:solidFill>
                <a:latin typeface="Helmet" pitchFamily="34" charset="0"/>
                <a:ea typeface="Helmet" pitchFamily="34" charset="-122"/>
                <a:cs typeface="Helmet" pitchFamily="34" charset="-120"/>
              </a:rPr>
              <a:t>Community participation and ownership are essential for sustainable solutions.</a:t>
            </a:r>
            <a:endParaRPr lang="en-US" sz="1050" dirty="0"/>
          </a:p>
          <a:p>
            <a:pPr algn="l">
              <a:lnSpc>
                <a:spcPts val="1313"/>
              </a:lnSpc>
            </a:pPr>
            <a:endParaRPr lang="en-US" sz="1050" dirty="0"/>
          </a:p>
          <a:p>
            <a:pPr marL="190500" indent="-190500" algn="l">
              <a:lnSpc>
                <a:spcPts val="1313"/>
              </a:lnSpc>
              <a:buSzPct val="100000"/>
              <a:buChar char="•"/>
            </a:pPr>
            <a:r>
              <a:rPr lang="en-US" sz="1100" b="0" kern="0" spc="12" dirty="0">
                <a:solidFill>
                  <a:srgbClr val="F4EFEB"/>
                </a:solidFill>
                <a:latin typeface="Helmet" pitchFamily="34" charset="0"/>
                <a:ea typeface="Helmet" pitchFamily="34" charset="-122"/>
                <a:cs typeface="Helmet" pitchFamily="34" charset="-120"/>
              </a:rPr>
              <a:t>Public spaces can be powerful tools for social transformation and economic development.</a:t>
            </a:r>
            <a:endParaRPr lang="en-US" sz="1050" dirty="0"/>
          </a:p>
        </p:txBody>
      </p:sp>
      <p:sp>
        <p:nvSpPr>
          <p:cNvPr id="8" name="Text 5"/>
          <p:cNvSpPr/>
          <p:nvPr/>
        </p:nvSpPr>
        <p:spPr>
          <a:xfrm>
            <a:off x="4572224" y="782910"/>
            <a:ext cx="3973260" cy="1671004"/>
          </a:xfrm>
          <a:prstGeom prst="roundRect">
            <a:avLst>
              <a:gd name="adj" fmla="val 9600"/>
            </a:avLst>
          </a:prstGeom>
          <a:solidFill>
            <a:srgbClr val="F4B60C"/>
          </a:solidFill>
          <a:ln/>
        </p:spPr>
        <p:txBody>
          <a:bodyPr wrap="square" lIns="174558" tIns="197271" rIns="174558" bIns="197271" rtlCol="0" anchor="t"/>
          <a:lstStyle/>
          <a:p>
            <a:pPr algn="ctr">
              <a:lnSpc>
                <a:spcPts val="1313"/>
              </a:lnSpc>
            </a:pPr>
            <a:endParaRPr lang="en-US" sz="1050" dirty="0"/>
          </a:p>
        </p:txBody>
      </p:sp>
      <p:sp>
        <p:nvSpPr>
          <p:cNvPr id="9" name="Text 6"/>
          <p:cNvSpPr/>
          <p:nvPr/>
        </p:nvSpPr>
        <p:spPr>
          <a:xfrm>
            <a:off x="4763988" y="941670"/>
            <a:ext cx="2743200" cy="243818"/>
          </a:xfrm>
          <a:prstGeom prst="rect">
            <a:avLst/>
          </a:prstGeom>
          <a:noFill/>
          <a:ln/>
        </p:spPr>
        <p:txBody>
          <a:bodyPr wrap="square" lIns="0" tIns="0" rIns="0" bIns="0" rtlCol="0" anchor="t"/>
          <a:lstStyle/>
          <a:p>
            <a:pPr algn="l">
              <a:lnSpc>
                <a:spcPts val="1920"/>
              </a:lnSpc>
            </a:pPr>
            <a:r>
              <a:rPr lang="en-US" sz="2400" b="1" dirty="0">
                <a:solidFill>
                  <a:srgbClr val="050631"/>
                </a:solidFill>
                <a:latin typeface="Helmet" pitchFamily="34" charset="0"/>
                <a:ea typeface="Helmet" pitchFamily="34" charset="-122"/>
                <a:cs typeface="Helmet" pitchFamily="34" charset="-120"/>
              </a:rPr>
              <a:t>Overview</a:t>
            </a:r>
            <a:endParaRPr lang="en-US" sz="2400" dirty="0"/>
          </a:p>
        </p:txBody>
      </p:sp>
      <p:sp>
        <p:nvSpPr>
          <p:cNvPr id="10" name="Shape 7"/>
          <p:cNvSpPr/>
          <p:nvPr/>
        </p:nvSpPr>
        <p:spPr>
          <a:xfrm rot="2700000">
            <a:off x="2546718" y="4385780"/>
            <a:ext cx="553768" cy="479641"/>
          </a:xfrm>
          <a:prstGeom prst="triangle">
            <a:avLst/>
          </a:prstGeom>
          <a:solidFill>
            <a:srgbClr val="05AACF"/>
          </a:solidFill>
          <a:ln/>
        </p:spPr>
      </p:sp>
      <p:sp>
        <p:nvSpPr>
          <p:cNvPr id="11" name="Shape 8"/>
          <p:cNvSpPr/>
          <p:nvPr/>
        </p:nvSpPr>
        <p:spPr>
          <a:xfrm>
            <a:off x="7863199" y="2218398"/>
            <a:ext cx="1211907" cy="1211907"/>
          </a:xfrm>
          <a:prstGeom prst="ellipse">
            <a:avLst/>
          </a:prstGeom>
          <a:solidFill>
            <a:srgbClr val="E5E7F0">
              <a:alpha val="0"/>
            </a:srgbClr>
          </a:solidFill>
          <a:ln w="21167">
            <a:solidFill>
              <a:srgbClr val="F4B60C"/>
            </a:solidFill>
            <a:prstDash val="solid"/>
          </a:ln>
        </p:spPr>
      </p:sp>
      <p:sp>
        <p:nvSpPr>
          <p:cNvPr id="12" name="Text 9"/>
          <p:cNvSpPr/>
          <p:nvPr/>
        </p:nvSpPr>
        <p:spPr>
          <a:xfrm rot="1200000">
            <a:off x="5092293" y="106530"/>
            <a:ext cx="309447" cy="309447"/>
          </a:xfrm>
          <a:prstGeom prst="diamond">
            <a:avLst/>
          </a:prstGeom>
          <a:solidFill>
            <a:srgbClr val="F15108"/>
          </a:solidFill>
          <a:ln/>
        </p:spPr>
        <p:txBody>
          <a:bodyPr wrap="square" lIns="17192" tIns="36532" rIns="17192" bIns="36532" rtlCol="0" anchor="ctr"/>
          <a:lstStyle/>
          <a:p>
            <a:pPr algn="ctr">
              <a:lnSpc>
                <a:spcPts val="1313"/>
              </a:lnSpc>
            </a:pPr>
            <a:endParaRPr lang="en-US" sz="1050" dirty="0"/>
          </a:p>
        </p:txBody>
      </p:sp>
      <p:sp>
        <p:nvSpPr>
          <p:cNvPr id="13" name="Text 10"/>
          <p:cNvSpPr/>
          <p:nvPr/>
        </p:nvSpPr>
        <p:spPr>
          <a:xfrm>
            <a:off x="4740923" y="1273318"/>
            <a:ext cx="3657600" cy="857250"/>
          </a:xfrm>
          <a:prstGeom prst="rect">
            <a:avLst/>
          </a:prstGeom>
          <a:noFill/>
          <a:ln/>
        </p:spPr>
        <p:txBody>
          <a:bodyPr wrap="square" lIns="0" tIns="0" rIns="0" bIns="0" rtlCol="0" anchor="t"/>
          <a:lstStyle/>
          <a:p>
            <a:pPr algn="l">
              <a:lnSpc>
                <a:spcPts val="2250"/>
              </a:lnSpc>
            </a:pPr>
            <a:r>
              <a:rPr lang="en-US" sz="1800" b="1" dirty="0">
                <a:solidFill>
                  <a:srgbClr val="050631"/>
                </a:solidFill>
                <a:latin typeface="Helmet" pitchFamily="34" charset="0"/>
                <a:ea typeface="Helmet" pitchFamily="34" charset="-122"/>
                <a:cs typeface="Helmet" pitchFamily="34" charset="-120"/>
              </a:rPr>
              <a:t> </a:t>
            </a:r>
            <a:r>
              <a:rPr lang="en-US" sz="1400" b="1" dirty="0">
                <a:solidFill>
                  <a:srgbClr val="050631"/>
                </a:solidFill>
                <a:latin typeface="Helmet" pitchFamily="34" charset="0"/>
                <a:ea typeface="Helmet" pitchFamily="34" charset="-122"/>
                <a:cs typeface="Helmet" pitchFamily="34" charset="-120"/>
              </a:rPr>
              <a:t>Dynamic dashboard made by PowerBI highlighting all the important environmental parameters and its statistics.</a:t>
            </a:r>
            <a:endParaRPr lang="en-US" sz="3750" dirty="0"/>
          </a:p>
        </p:txBody>
      </p:sp>
      <p:sp>
        <p:nvSpPr>
          <p:cNvPr id="14" name="Text 11"/>
          <p:cNvSpPr/>
          <p:nvPr/>
        </p:nvSpPr>
        <p:spPr>
          <a:xfrm>
            <a:off x="5181515" y="2721246"/>
            <a:ext cx="914400" cy="128588"/>
          </a:xfrm>
          <a:prstGeom prst="rect">
            <a:avLst/>
          </a:prstGeom>
          <a:noFill/>
          <a:ln/>
        </p:spPr>
        <p:txBody>
          <a:bodyPr wrap="none" lIns="0" tIns="0" rIns="0" bIns="0" rtlCol="0" anchor="t">
            <a:spAutoFit/>
          </a:bodyPr>
          <a:lstStyle/>
          <a:p>
            <a:pPr algn="l">
              <a:lnSpc>
                <a:spcPts val="1013"/>
              </a:lnSpc>
            </a:pPr>
            <a:endParaRPr lang="en-US" sz="1350" dirty="0"/>
          </a:p>
        </p:txBody>
      </p:sp>
      <p:pic>
        <p:nvPicPr>
          <p:cNvPr id="15" name="Image 0"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050631"/>
                </a:solidFill>
                <a:latin typeface="Calibri"/>
                <a:ea typeface="Calibri"/>
                <a:cs typeface="Calibri"/>
              </a:defRPr>
            </a:lvl1pPr>
          </a:lstStyle>
          <a:p>
            <a:pPr algn="l"/>
            <a:fld id="{F7021451-1387-4CA6-816F-3879F97B5CBC}" type="slidenum">
              <a:rPr lang="en-US" b="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50631"/>
        </a:solidFill>
        <a:effectLst/>
      </p:bgPr>
    </p:bg>
    <p:spTree>
      <p:nvGrpSpPr>
        <p:cNvPr id="1" name=""/>
        <p:cNvGrpSpPr/>
        <p:nvPr/>
      </p:nvGrpSpPr>
      <p:grpSpPr>
        <a:xfrm>
          <a:off x="0" y="0"/>
          <a:ext cx="0" cy="0"/>
          <a:chOff x="0" y="0"/>
          <a:chExt cx="0" cy="0"/>
        </a:xfrm>
      </p:grpSpPr>
      <p:sp>
        <p:nvSpPr>
          <p:cNvPr id="3" name="Shape 0"/>
          <p:cNvSpPr/>
          <p:nvPr/>
        </p:nvSpPr>
        <p:spPr>
          <a:xfrm>
            <a:off x="4381970" y="3958872"/>
            <a:ext cx="1589946" cy="1589946"/>
          </a:xfrm>
          <a:prstGeom prst="ellipse">
            <a:avLst/>
          </a:prstGeom>
          <a:solidFill>
            <a:srgbClr val="7E36E2"/>
          </a:solidFill>
          <a:ln/>
        </p:spPr>
      </p:sp>
      <p:sp>
        <p:nvSpPr>
          <p:cNvPr id="4" name="Shape 1"/>
          <p:cNvSpPr/>
          <p:nvPr/>
        </p:nvSpPr>
        <p:spPr>
          <a:xfrm rot="19200000">
            <a:off x="1350365" y="2612106"/>
            <a:ext cx="1014883" cy="879032"/>
          </a:xfrm>
          <a:prstGeom prst="triangle">
            <a:avLst/>
          </a:prstGeom>
          <a:solidFill>
            <a:srgbClr val="F15108"/>
          </a:solidFill>
          <a:ln/>
        </p:spPr>
      </p:sp>
      <p:sp>
        <p:nvSpPr>
          <p:cNvPr id="5" name="Shape 2"/>
          <p:cNvSpPr/>
          <p:nvPr/>
        </p:nvSpPr>
        <p:spPr>
          <a:xfrm rot="20100000">
            <a:off x="1587768" y="825013"/>
            <a:ext cx="1896666" cy="1896666"/>
          </a:xfrm>
          <a:prstGeom prst="roundRect">
            <a:avLst>
              <a:gd name="adj" fmla="val -48211"/>
            </a:avLst>
          </a:prstGeom>
          <a:solidFill>
            <a:srgbClr val="FFFFFF">
              <a:alpha val="0"/>
            </a:srgbClr>
          </a:solidFill>
          <a:ln w="21167">
            <a:solidFill>
              <a:srgbClr val="05AACF"/>
            </a:solidFill>
            <a:prstDash val="solid"/>
          </a:ln>
        </p:spPr>
      </p:sp>
      <p:sp>
        <p:nvSpPr>
          <p:cNvPr id="6" name="Text 3"/>
          <p:cNvSpPr/>
          <p:nvPr/>
        </p:nvSpPr>
        <p:spPr>
          <a:xfrm>
            <a:off x="1188616" y="1649255"/>
            <a:ext cx="7315200" cy="1428750"/>
          </a:xfrm>
          <a:prstGeom prst="rect">
            <a:avLst/>
          </a:prstGeom>
          <a:noFill/>
          <a:ln/>
        </p:spPr>
        <p:txBody>
          <a:bodyPr wrap="square" lIns="0" tIns="0" rIns="0" bIns="0" rtlCol="0" anchor="t"/>
          <a:lstStyle/>
          <a:p>
            <a:pPr algn="ctr">
              <a:lnSpc>
                <a:spcPts val="11250"/>
              </a:lnSpc>
            </a:pPr>
            <a:r>
              <a:rPr lang="en-US" sz="10500" b="1" dirty="0">
                <a:solidFill>
                  <a:srgbClr val="F4EFEB"/>
                </a:solidFill>
                <a:latin typeface="Helmet" pitchFamily="34" charset="0"/>
                <a:ea typeface="Helmet" pitchFamily="34" charset="-122"/>
                <a:cs typeface="Helmet" pitchFamily="34" charset="-120"/>
              </a:rPr>
              <a:t>Thank you</a:t>
            </a:r>
            <a:endParaRPr lang="en-US" sz="15000" dirty="0"/>
          </a:p>
        </p:txBody>
      </p:sp>
      <p:sp>
        <p:nvSpPr>
          <p:cNvPr id="7" name="Shape 4"/>
          <p:cNvSpPr/>
          <p:nvPr/>
        </p:nvSpPr>
        <p:spPr>
          <a:xfrm>
            <a:off x="694871" y="774879"/>
            <a:ext cx="1047750" cy="1047750"/>
          </a:xfrm>
          <a:prstGeom prst="diamond">
            <a:avLst/>
          </a:prstGeom>
          <a:solidFill>
            <a:srgbClr val="F4B60C"/>
          </a:solidFill>
          <a:ln/>
        </p:spPr>
      </p:sp>
      <p:sp>
        <p:nvSpPr>
          <p:cNvPr id="8" name="Shape 5"/>
          <p:cNvSpPr/>
          <p:nvPr/>
        </p:nvSpPr>
        <p:spPr>
          <a:xfrm rot="20400000">
            <a:off x="-432067" y="4240299"/>
            <a:ext cx="1441812" cy="1441812"/>
          </a:xfrm>
          <a:prstGeom prst="diamond">
            <a:avLst/>
          </a:prstGeom>
          <a:solidFill>
            <a:srgbClr val="F4B60C"/>
          </a:solidFill>
          <a:ln/>
        </p:spPr>
      </p:sp>
      <p:sp>
        <p:nvSpPr>
          <p:cNvPr id="9" name="Shape 6"/>
          <p:cNvSpPr/>
          <p:nvPr/>
        </p:nvSpPr>
        <p:spPr>
          <a:xfrm>
            <a:off x="7176775" y="-139185"/>
            <a:ext cx="1696359" cy="1696359"/>
          </a:xfrm>
          <a:prstGeom prst="ellipse">
            <a:avLst/>
          </a:prstGeom>
          <a:solidFill>
            <a:srgbClr val="F4B60C"/>
          </a:solidFill>
          <a:ln/>
        </p:spPr>
      </p:sp>
      <p:sp>
        <p:nvSpPr>
          <p:cNvPr id="10" name="Shape 7"/>
          <p:cNvSpPr/>
          <p:nvPr/>
        </p:nvSpPr>
        <p:spPr>
          <a:xfrm>
            <a:off x="7573467" y="2387895"/>
            <a:ext cx="1617415" cy="1617415"/>
          </a:xfrm>
          <a:prstGeom prst="ellipse">
            <a:avLst/>
          </a:prstGeom>
          <a:solidFill>
            <a:srgbClr val="E5E7F0">
              <a:alpha val="0"/>
            </a:srgbClr>
          </a:solidFill>
          <a:ln/>
        </p:spPr>
      </p:sp>
      <p:sp>
        <p:nvSpPr>
          <p:cNvPr id="11" name="Shape 8"/>
          <p:cNvSpPr/>
          <p:nvPr/>
        </p:nvSpPr>
        <p:spPr>
          <a:xfrm rot="1200000">
            <a:off x="-317428" y="2123047"/>
            <a:ext cx="486050" cy="486050"/>
          </a:xfrm>
          <a:prstGeom prst="diamond">
            <a:avLst/>
          </a:prstGeom>
          <a:solidFill>
            <a:srgbClr val="05AACF"/>
          </a:solidFill>
          <a:ln/>
        </p:spPr>
      </p:sp>
      <p:sp>
        <p:nvSpPr>
          <p:cNvPr id="12" name="Shape 9"/>
          <p:cNvSpPr/>
          <p:nvPr/>
        </p:nvSpPr>
        <p:spPr>
          <a:xfrm rot="1200000">
            <a:off x="6084727" y="2733124"/>
            <a:ext cx="486050" cy="486050"/>
          </a:xfrm>
          <a:prstGeom prst="diamond">
            <a:avLst/>
          </a:prstGeom>
          <a:solidFill>
            <a:srgbClr val="F15108"/>
          </a:solidFill>
          <a:ln/>
        </p:spPr>
      </p:sp>
      <p:sp>
        <p:nvSpPr>
          <p:cNvPr id="13" name="Shape 10"/>
          <p:cNvSpPr/>
          <p:nvPr/>
        </p:nvSpPr>
        <p:spPr>
          <a:xfrm rot="1500000">
            <a:off x="6270745" y="639949"/>
            <a:ext cx="775920" cy="775920"/>
          </a:xfrm>
          <a:prstGeom prst="roundRect">
            <a:avLst>
              <a:gd name="adj" fmla="val -117847"/>
            </a:avLst>
          </a:prstGeom>
          <a:solidFill>
            <a:srgbClr val="FFFFFF">
              <a:alpha val="0"/>
            </a:srgbClr>
          </a:solidFill>
          <a:ln w="21167">
            <a:solidFill>
              <a:srgbClr val="F15108"/>
            </a:solidFill>
            <a:prstDash val="solid"/>
          </a:ln>
        </p:spPr>
      </p:sp>
      <p:sp>
        <p:nvSpPr>
          <p:cNvPr id="14" name="Shape 11"/>
          <p:cNvSpPr/>
          <p:nvPr/>
        </p:nvSpPr>
        <p:spPr>
          <a:xfrm rot="14700000">
            <a:off x="7967741" y="3605737"/>
            <a:ext cx="795255" cy="688804"/>
          </a:xfrm>
          <a:prstGeom prst="triangle">
            <a:avLst/>
          </a:prstGeom>
          <a:solidFill>
            <a:srgbClr val="05AACF"/>
          </a:solidFill>
          <a:ln/>
        </p:spPr>
      </p:sp>
      <p:sp>
        <p:nvSpPr>
          <p:cNvPr id="15" name="Shape 12"/>
          <p:cNvSpPr/>
          <p:nvPr/>
        </p:nvSpPr>
        <p:spPr>
          <a:xfrm rot="1200000">
            <a:off x="5751233" y="3795330"/>
            <a:ext cx="1937555" cy="1678198"/>
          </a:xfrm>
          <a:prstGeom prst="triangle">
            <a:avLst/>
          </a:prstGeom>
          <a:solidFill>
            <a:srgbClr val="E5E7F0">
              <a:alpha val="0"/>
            </a:srgbClr>
          </a:solidFill>
          <a:ln w="21167">
            <a:solidFill>
              <a:srgbClr val="F5016A"/>
            </a:solidFill>
            <a:prstDash val="solid"/>
          </a:ln>
        </p:spPr>
      </p:sp>
      <p:sp>
        <p:nvSpPr>
          <p:cNvPr id="16" name="Shape 13"/>
          <p:cNvSpPr/>
          <p:nvPr/>
        </p:nvSpPr>
        <p:spPr>
          <a:xfrm rot="17700000">
            <a:off x="5874779" y="977471"/>
            <a:ext cx="486050" cy="486050"/>
          </a:xfrm>
          <a:prstGeom prst="diamond">
            <a:avLst/>
          </a:prstGeom>
          <a:solidFill>
            <a:srgbClr val="F5016A"/>
          </a:solidFill>
          <a:ln/>
        </p:spPr>
      </p:sp>
      <p:sp>
        <p:nvSpPr>
          <p:cNvPr id="17" name="Shape 14"/>
          <p:cNvSpPr/>
          <p:nvPr/>
        </p:nvSpPr>
        <p:spPr>
          <a:xfrm rot="15300000">
            <a:off x="-55383" y="2370619"/>
            <a:ext cx="461857" cy="400033"/>
          </a:xfrm>
          <a:prstGeom prst="triangle">
            <a:avLst/>
          </a:prstGeom>
          <a:solidFill>
            <a:srgbClr val="E5E7F0">
              <a:alpha val="0"/>
            </a:srgbClr>
          </a:solidFill>
          <a:ln w="21167">
            <a:solidFill>
              <a:srgbClr val="7E36E2"/>
            </a:solidFill>
            <a:prstDash val="solid"/>
          </a:ln>
        </p:spPr>
      </p:sp>
      <p:sp>
        <p:nvSpPr>
          <p:cNvPr id="18" name="Shape 15"/>
          <p:cNvSpPr/>
          <p:nvPr/>
        </p:nvSpPr>
        <p:spPr>
          <a:xfrm>
            <a:off x="5167461" y="1437283"/>
            <a:ext cx="236735" cy="236735"/>
          </a:xfrm>
          <a:prstGeom prst="ellipse">
            <a:avLst/>
          </a:prstGeom>
          <a:solidFill>
            <a:srgbClr val="7E36E2"/>
          </a:solidFill>
          <a:ln/>
        </p:spPr>
      </p:sp>
      <p:sp>
        <p:nvSpPr>
          <p:cNvPr id="19" name="Shape 16"/>
          <p:cNvSpPr/>
          <p:nvPr/>
        </p:nvSpPr>
        <p:spPr>
          <a:xfrm>
            <a:off x="3855256" y="-98179"/>
            <a:ext cx="236735" cy="236735"/>
          </a:xfrm>
          <a:prstGeom prst="ellipse">
            <a:avLst/>
          </a:prstGeom>
          <a:solidFill>
            <a:srgbClr val="F5016A"/>
          </a:solidFill>
          <a:ln/>
        </p:spPr>
      </p:sp>
      <p:sp>
        <p:nvSpPr>
          <p:cNvPr id="20" name="Shape 17"/>
          <p:cNvSpPr/>
          <p:nvPr/>
        </p:nvSpPr>
        <p:spPr>
          <a:xfrm>
            <a:off x="8453269" y="4038845"/>
            <a:ext cx="236735" cy="236735"/>
          </a:xfrm>
          <a:prstGeom prst="ellipse">
            <a:avLst/>
          </a:prstGeom>
          <a:solidFill>
            <a:srgbClr val="7E36E2"/>
          </a:solidFill>
          <a:ln/>
        </p:spPr>
      </p:sp>
      <p:pic>
        <p:nvPicPr>
          <p:cNvPr id="21" name="Image 0" descr="https://pitch-assets-ccb95893-de3f-4266-973c-20049231b248.s3.eu-west-1.amazonaws.com/try-pitch-pdf-export-logo.svg">
            <a:hlinkClick r:id="rId3"/>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36595" y="4803153"/>
            <a:ext cx="515221" cy="227303"/>
          </a:xfrm>
          <a:prstGeom prst="rect">
            <a:avLst/>
          </a:prstGeom>
        </p:spPr>
      </p:pic>
      <p:sp>
        <p:nvSpPr>
          <p:cNvPr id="25" name="Slide Number Placeholder 0"/>
          <p:cNvSpPr>
            <a:spLocks noGrp="1"/>
          </p:cNvSpPr>
          <p:nvPr>
            <p:ph type="sldNum" sz="quarter" idx="4294967295"/>
          </p:nvPr>
        </p:nvSpPr>
        <p:spPr>
          <a:xfrm>
            <a:off x="8778240" y="4754880"/>
            <a:ext cx="800000" cy="300000"/>
          </a:xfrm>
          <a:prstGeom prst="rect">
            <a:avLst/>
          </a:prstGeom>
          <a:extLst>
            <a:ext uri="{C572A759-6A51-4108-AA02-DFA0A04FC94B}">
              <ma14:wrappingTextBoxFlag xmlns="" xmlns:ma14="http://schemas.microsoft.com/office/mac/drawingml/2011/main" val="0"/>
            </a:ext>
          </a:extLst>
        </p:spPr>
        <p:txBody>
          <a:bodyPr/>
          <a:lstStyle>
            <a:lvl1pPr>
              <a:defRPr sz="1300">
                <a:solidFill>
                  <a:srgbClr val="F4B60C"/>
                </a:solidFill>
                <a:latin typeface="Calibri"/>
                <a:ea typeface="Calibri"/>
                <a:cs typeface="Calibri"/>
              </a:defRPr>
            </a:lvl1pPr>
          </a:lstStyle>
          <a:p>
            <a:pPr algn="l"/>
            <a:fld id="{F7021451-1387-4CA6-816F-3879F97B5CBC}" type="slidenum">
              <a:rPr lang="en-US" b="0"/>
              <a:t>9</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496</Words>
  <Application>Microsoft Office PowerPoint</Application>
  <PresentationFormat>On-screen Show (16:9)</PresentationFormat>
  <Paragraphs>74</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Britannic Bold</vt:lpstr>
      <vt:lpstr>Calibri</vt:lpstr>
      <vt:lpstr>Helmet</vt:lpstr>
      <vt:lpstr>Migra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Chembot</dc:title>
  <dc:subject>PptxGenJS Presentation</dc:subject>
  <dc:creator>Pitch Software GmbH</dc:creator>
  <cp:lastModifiedBy>pc</cp:lastModifiedBy>
  <cp:revision>3</cp:revision>
  <dcterms:created xsi:type="dcterms:W3CDTF">2024-03-17T08:10:56Z</dcterms:created>
  <dcterms:modified xsi:type="dcterms:W3CDTF">2024-06-27T18:15:54Z</dcterms:modified>
</cp:coreProperties>
</file>